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1" r:id="rId4"/>
    <p:sldId id="258" r:id="rId5"/>
    <p:sldId id="275" r:id="rId6"/>
    <p:sldId id="276" r:id="rId7"/>
    <p:sldId id="277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8" r:id="rId16"/>
    <p:sldId id="279" r:id="rId17"/>
    <p:sldId id="280" r:id="rId18"/>
    <p:sldId id="281" r:id="rId19"/>
    <p:sldId id="282" r:id="rId20"/>
    <p:sldId id="283" r:id="rId21"/>
    <p:sldId id="284" r:id="rId22"/>
    <p:sldId id="274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68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B09ED-621E-469C-8831-8C8501228AB2}" type="datetimeFigureOut">
              <a:rPr lang="ru-RU" smtClean="0"/>
              <a:t>15.01.2020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73594-F96D-4A18-92E0-62AE66DF96E1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B09ED-621E-469C-8831-8C8501228AB2}" type="datetimeFigureOut">
              <a:rPr lang="ru-RU" smtClean="0"/>
              <a:t>15.01.2020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73594-F96D-4A18-92E0-62AE66DF96E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B09ED-621E-469C-8831-8C8501228AB2}" type="datetimeFigureOut">
              <a:rPr lang="ru-RU" smtClean="0"/>
              <a:t>15.01.2020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73594-F96D-4A18-92E0-62AE66DF96E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B09ED-621E-469C-8831-8C8501228AB2}" type="datetimeFigureOut">
              <a:rPr lang="ru-RU" smtClean="0"/>
              <a:t>15.01.2020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73594-F96D-4A18-92E0-62AE66DF96E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B09ED-621E-469C-8831-8C8501228AB2}" type="datetimeFigureOut">
              <a:rPr lang="ru-RU" smtClean="0"/>
              <a:t>15.01.2020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73594-F96D-4A18-92E0-62AE66DF96E1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B09ED-621E-469C-8831-8C8501228AB2}" type="datetimeFigureOut">
              <a:rPr lang="ru-RU" smtClean="0"/>
              <a:t>15.01.2020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73594-F96D-4A18-92E0-62AE66DF96E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B09ED-621E-469C-8831-8C8501228AB2}" type="datetimeFigureOut">
              <a:rPr lang="ru-RU" smtClean="0"/>
              <a:t>15.01.2020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73594-F96D-4A18-92E0-62AE66DF96E1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B09ED-621E-469C-8831-8C8501228AB2}" type="datetimeFigureOut">
              <a:rPr lang="ru-RU" smtClean="0"/>
              <a:t>15.01.2020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73594-F96D-4A18-92E0-62AE66DF96E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B09ED-621E-469C-8831-8C8501228AB2}" type="datetimeFigureOut">
              <a:rPr lang="ru-RU" smtClean="0"/>
              <a:t>15.01.2020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73594-F96D-4A18-92E0-62AE66DF96E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B09ED-621E-469C-8831-8C8501228AB2}" type="datetimeFigureOut">
              <a:rPr lang="ru-RU" smtClean="0"/>
              <a:t>15.01.2020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73594-F96D-4A18-92E0-62AE66DF96E1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B09ED-621E-469C-8831-8C8501228AB2}" type="datetimeFigureOut">
              <a:rPr lang="ru-RU" smtClean="0"/>
              <a:t>15.01.2020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73594-F96D-4A18-92E0-62AE66DF96E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813B09ED-621E-469C-8831-8C8501228AB2}" type="datetimeFigureOut">
              <a:rPr lang="ru-RU" smtClean="0"/>
              <a:t>15.01.2020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21773594-F96D-4A18-92E0-62AE66DF96E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netref.ru/bekitemin-ezirlegen-salali-ekonomika.html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://netref.ru/1-penni-masati-men-mindetteri.htm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2629460"/>
            <a:ext cx="8064896" cy="2736304"/>
          </a:xfrm>
          <a:ln w="57150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Қауіпті бөлу. Деректерді өндеу және талдау үшін бағдарламалық қамтамасыз ету.</a:t>
            </a:r>
            <a:b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Медициналық биостатистикада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MS Excel </a:t>
            </a:r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программасын қолдану.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133675" y="5373216"/>
            <a:ext cx="3995936" cy="1680592"/>
          </a:xfrm>
        </p:spPr>
        <p:txBody>
          <a:bodyPr/>
          <a:lstStyle/>
          <a:p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Бека\Desktop\Без названи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76674"/>
            <a:ext cx="1872206" cy="1872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ÐÐ°ÑÑÐ¸Ð½ÐºÐ¸ Ð¿Ð¾ Ð·Ð°Ð¿ÑÐ¾ÑÑ ÐºÐ°Ð·Ð½Ñ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77666"/>
            <a:ext cx="1857348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6091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51" t="13619" r="15488" b="11523"/>
          <a:stretch/>
        </p:blipFill>
        <p:spPr bwMode="auto">
          <a:xfrm>
            <a:off x="0" y="404664"/>
            <a:ext cx="9036496" cy="6336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0231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620688"/>
            <a:ext cx="8229600" cy="4876800"/>
          </a:xfrm>
        </p:spPr>
        <p:txBody>
          <a:bodyPr>
            <a:normAutofit/>
          </a:bodyPr>
          <a:lstStyle/>
          <a:p>
            <a:pPr marL="341313" indent="-341313" defTabSz="449263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ru-RU" dirty="0" err="1"/>
              <a:t>Ехсеl</a:t>
            </a:r>
            <a:r>
              <a:rPr lang="en-GB" altLang="ru-RU" dirty="0"/>
              <a:t> </a:t>
            </a:r>
            <a:r>
              <a:rPr lang="en-GB" altLang="ru-RU" dirty="0" err="1"/>
              <a:t>даярлайтын</a:t>
            </a:r>
            <a:r>
              <a:rPr lang="en-GB" altLang="ru-RU" dirty="0"/>
              <a:t> </a:t>
            </a:r>
            <a:r>
              <a:rPr lang="kk-KZ" altLang="ru-RU" dirty="0" smtClean="0"/>
              <a:t>құ</a:t>
            </a:r>
            <a:r>
              <a:rPr lang="en-GB" altLang="ru-RU" dirty="0" err="1" smtClean="0"/>
              <a:t>жат</a:t>
            </a:r>
            <a:r>
              <a:rPr lang="en-GB" altLang="ru-RU" dirty="0" smtClean="0"/>
              <a:t> </a:t>
            </a:r>
            <a:r>
              <a:rPr lang="en-GB" altLang="ru-RU" dirty="0" err="1"/>
              <a:t>Жұмыс</a:t>
            </a:r>
            <a:r>
              <a:rPr lang="en-GB" altLang="ru-RU" dirty="0"/>
              <a:t> </a:t>
            </a:r>
            <a:r>
              <a:rPr lang="en-GB" altLang="ru-RU" dirty="0" err="1"/>
              <a:t>кітабы</a:t>
            </a:r>
            <a:r>
              <a:rPr lang="en-GB" altLang="ru-RU" dirty="0"/>
              <a:t> </a:t>
            </a:r>
            <a:r>
              <a:rPr lang="en-GB" altLang="ru-RU" dirty="0" err="1"/>
              <a:t>деп</a:t>
            </a:r>
            <a:r>
              <a:rPr lang="en-GB" altLang="ru-RU" dirty="0"/>
              <a:t> </a:t>
            </a:r>
            <a:r>
              <a:rPr lang="en-GB" altLang="ru-RU" dirty="0" err="1"/>
              <a:t>аталады</a:t>
            </a:r>
            <a:r>
              <a:rPr lang="en-GB" altLang="ru-RU" dirty="0"/>
              <a:t>. </a:t>
            </a:r>
            <a:r>
              <a:rPr lang="en-GB" altLang="ru-RU" dirty="0" err="1"/>
              <a:t>Жұмыс</a:t>
            </a:r>
            <a:r>
              <a:rPr lang="en-GB" altLang="ru-RU" dirty="0"/>
              <a:t>  </a:t>
            </a:r>
            <a:r>
              <a:rPr lang="en-GB" altLang="ru-RU" dirty="0" err="1"/>
              <a:t>кітабы</a:t>
            </a:r>
            <a:r>
              <a:rPr lang="en-GB" altLang="ru-RU" dirty="0"/>
              <a:t> </a:t>
            </a:r>
            <a:r>
              <a:rPr lang="en-GB" altLang="ru-RU" dirty="0" err="1"/>
              <a:t>жұмыс</a:t>
            </a:r>
            <a:r>
              <a:rPr lang="en-GB" altLang="ru-RU" dirty="0"/>
              <a:t> </a:t>
            </a:r>
            <a:r>
              <a:rPr lang="en-GB" altLang="ru-RU" dirty="0" err="1"/>
              <a:t>парағынан</a:t>
            </a:r>
            <a:r>
              <a:rPr lang="en-GB" altLang="ru-RU" dirty="0"/>
              <a:t> </a:t>
            </a:r>
            <a:r>
              <a:rPr lang="en-GB" altLang="ru-RU" dirty="0" err="1"/>
              <a:t>тұрады</a:t>
            </a:r>
            <a:r>
              <a:rPr lang="en-GB" altLang="ru-RU" dirty="0"/>
              <a:t>. </a:t>
            </a:r>
            <a:r>
              <a:rPr lang="en-GB" altLang="ru-RU" dirty="0" err="1"/>
              <a:t>Жұмыс</a:t>
            </a:r>
            <a:r>
              <a:rPr lang="en-GB" altLang="ru-RU" dirty="0"/>
              <a:t>  </a:t>
            </a:r>
            <a:r>
              <a:rPr lang="en-GB" altLang="ru-RU" dirty="0" err="1"/>
              <a:t>парағының</a:t>
            </a:r>
            <a:r>
              <a:rPr lang="en-GB" altLang="ru-RU" dirty="0"/>
              <a:t> </a:t>
            </a:r>
            <a:r>
              <a:rPr lang="kk-KZ" altLang="ru-RU" smtClean="0"/>
              <a:t>құ</a:t>
            </a:r>
            <a:r>
              <a:rPr lang="en-GB" altLang="ru-RU" smtClean="0"/>
              <a:t>рылымы</a:t>
            </a:r>
            <a:r>
              <a:rPr lang="en-GB" altLang="ru-RU" dirty="0" smtClean="0"/>
              <a:t> </a:t>
            </a:r>
            <a:r>
              <a:rPr lang="en-GB" altLang="ru-RU" dirty="0" err="1"/>
              <a:t>кестенің</a:t>
            </a:r>
            <a:r>
              <a:rPr lang="en-GB" altLang="ru-RU" dirty="0"/>
              <a:t> </a:t>
            </a:r>
            <a:r>
              <a:rPr lang="kk-KZ" altLang="ru-RU" dirty="0" smtClean="0"/>
              <a:t>құ</a:t>
            </a:r>
            <a:r>
              <a:rPr lang="en-GB" altLang="ru-RU" dirty="0" err="1" smtClean="0"/>
              <a:t>рылымындай</a:t>
            </a:r>
            <a:r>
              <a:rPr lang="en-GB" altLang="ru-RU" dirty="0" smtClean="0"/>
              <a:t> </a:t>
            </a:r>
            <a:r>
              <a:rPr lang="en-GB" altLang="ru-RU" dirty="0" err="1"/>
              <a:t>және</a:t>
            </a:r>
            <a:r>
              <a:rPr lang="en-GB" altLang="ru-RU" dirty="0"/>
              <a:t> </a:t>
            </a:r>
            <a:r>
              <a:rPr lang="en-GB" altLang="ru-RU" dirty="0" err="1"/>
              <a:t>ол</a:t>
            </a:r>
            <a:r>
              <a:rPr lang="en-GB" altLang="ru-RU" dirty="0"/>
              <a:t> </a:t>
            </a:r>
            <a:r>
              <a:rPr lang="en-GB" altLang="ru-RU" dirty="0" err="1"/>
              <a:t>бір</a:t>
            </a:r>
            <a:r>
              <a:rPr lang="en-GB" altLang="ru-RU" dirty="0"/>
              <a:t> </a:t>
            </a:r>
            <a:r>
              <a:rPr lang="en-GB" altLang="ru-RU" dirty="0" err="1"/>
              <a:t>немесе</a:t>
            </a:r>
            <a:r>
              <a:rPr lang="en-GB" altLang="ru-RU" dirty="0"/>
              <a:t> </a:t>
            </a:r>
            <a:r>
              <a:rPr lang="en-GB" altLang="ru-RU" dirty="0" err="1"/>
              <a:t>бірнеше</a:t>
            </a:r>
            <a:r>
              <a:rPr lang="en-GB" altLang="ru-RU" dirty="0"/>
              <a:t> </a:t>
            </a:r>
            <a:r>
              <a:rPr lang="en-GB" altLang="ru-RU" dirty="0" err="1"/>
              <a:t>кестені</a:t>
            </a:r>
            <a:r>
              <a:rPr lang="en-GB" altLang="ru-RU" dirty="0"/>
              <a:t> </a:t>
            </a:r>
            <a:r>
              <a:rPr lang="en-GB" altLang="ru-RU" dirty="0" err="1"/>
              <a:t>камтиды</a:t>
            </a:r>
            <a:r>
              <a:rPr lang="en-GB" altLang="ru-RU" dirty="0"/>
              <a:t>. </a:t>
            </a:r>
            <a:r>
              <a:rPr lang="en-GB" altLang="ru-RU" dirty="0" err="1"/>
              <a:t>Әрбір</a:t>
            </a:r>
            <a:r>
              <a:rPr lang="en-GB" altLang="ru-RU" dirty="0"/>
              <a:t> </a:t>
            </a:r>
            <a:r>
              <a:rPr lang="en-GB" altLang="ru-RU" dirty="0" err="1"/>
              <a:t>парақтын</a:t>
            </a:r>
            <a:r>
              <a:rPr lang="en-GB" altLang="ru-RU" dirty="0"/>
              <a:t> </a:t>
            </a:r>
            <a:r>
              <a:rPr lang="en-GB" altLang="ru-RU" dirty="0" err="1"/>
              <a:t>аты</a:t>
            </a:r>
            <a:r>
              <a:rPr lang="en-GB" altLang="ru-RU" dirty="0"/>
              <a:t> </a:t>
            </a:r>
            <a:r>
              <a:rPr lang="en-GB" altLang="ru-RU" dirty="0" err="1"/>
              <a:t>төменгі</a:t>
            </a:r>
            <a:r>
              <a:rPr lang="en-GB" altLang="ru-RU" dirty="0"/>
              <a:t> </a:t>
            </a:r>
            <a:r>
              <a:rPr lang="en-GB" altLang="ru-RU" dirty="0" err="1"/>
              <a:t>жағында</a:t>
            </a:r>
            <a:r>
              <a:rPr lang="en-GB" altLang="ru-RU" dirty="0"/>
              <a:t> </a:t>
            </a:r>
            <a:r>
              <a:rPr lang="en-GB" altLang="ru-RU" dirty="0" err="1"/>
              <a:t>орналасқан</a:t>
            </a:r>
            <a:r>
              <a:rPr lang="en-GB" altLang="ru-RU" dirty="0"/>
              <a:t> </a:t>
            </a:r>
            <a:r>
              <a:rPr lang="en-GB" altLang="ru-RU" dirty="0" err="1"/>
              <a:t>таңбашада</a:t>
            </a:r>
            <a:r>
              <a:rPr lang="en-GB" altLang="ru-RU" dirty="0"/>
              <a:t> </a:t>
            </a:r>
            <a:r>
              <a:rPr lang="en-GB" altLang="ru-RU" dirty="0" err="1"/>
              <a:t>көрініп</a:t>
            </a:r>
            <a:r>
              <a:rPr lang="en-GB" altLang="ru-RU" dirty="0"/>
              <a:t> </a:t>
            </a:r>
            <a:r>
              <a:rPr lang="en-GB" altLang="ru-RU" dirty="0" err="1"/>
              <a:t>тұрады</a:t>
            </a:r>
            <a:r>
              <a:rPr lang="en-GB" altLang="ru-RU" dirty="0"/>
              <a:t>. </a:t>
            </a:r>
            <a:endParaRPr lang="kk-KZ" altLang="ru-RU" dirty="0" smtClean="0"/>
          </a:p>
          <a:p>
            <a:pPr marL="341313" indent="-341313" defTabSz="449263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ru-RU" dirty="0" err="1" smtClean="0"/>
              <a:t>Әрбір</a:t>
            </a:r>
            <a:r>
              <a:rPr lang="en-GB" altLang="ru-RU" dirty="0" smtClean="0"/>
              <a:t> </a:t>
            </a:r>
            <a:r>
              <a:rPr lang="en-GB" altLang="ru-RU" dirty="0" err="1"/>
              <a:t>жұмыс</a:t>
            </a:r>
            <a:r>
              <a:rPr lang="en-GB" altLang="ru-RU" dirty="0"/>
              <a:t>  </a:t>
            </a:r>
            <a:r>
              <a:rPr lang="en-GB" altLang="ru-RU" dirty="0" err="1"/>
              <a:t>парағы</a:t>
            </a:r>
            <a:r>
              <a:rPr lang="en-GB" altLang="ru-RU" dirty="0"/>
              <a:t> </a:t>
            </a:r>
            <a:r>
              <a:rPr lang="en-GB" altLang="ru-RU" dirty="0" err="1"/>
              <a:t>жолдар</a:t>
            </a:r>
            <a:r>
              <a:rPr lang="en-GB" altLang="ru-RU" dirty="0"/>
              <a:t> </a:t>
            </a:r>
            <a:r>
              <a:rPr lang="en-GB" altLang="ru-RU" dirty="0" err="1"/>
              <a:t>мен</a:t>
            </a:r>
            <a:r>
              <a:rPr lang="en-GB" altLang="ru-RU" dirty="0"/>
              <a:t> </a:t>
            </a:r>
            <a:r>
              <a:rPr lang="en-GB" altLang="ru-RU" dirty="0" err="1"/>
              <a:t>бағандардан</a:t>
            </a:r>
            <a:r>
              <a:rPr lang="en-GB" altLang="ru-RU" dirty="0"/>
              <a:t> </a:t>
            </a:r>
            <a:r>
              <a:rPr lang="en-GB" altLang="ru-RU" dirty="0" err="1"/>
              <a:t>тұрады</a:t>
            </a:r>
            <a:r>
              <a:rPr lang="en-GB" altLang="ru-RU" dirty="0"/>
              <a:t>. </a:t>
            </a:r>
            <a:r>
              <a:rPr lang="en-GB" altLang="ru-RU" dirty="0" err="1"/>
              <a:t>Бағандардың</a:t>
            </a:r>
            <a:r>
              <a:rPr lang="en-GB" altLang="ru-RU" dirty="0"/>
              <a:t> </a:t>
            </a:r>
            <a:r>
              <a:rPr lang="en-GB" altLang="ru-RU" dirty="0" err="1"/>
              <a:t>аты</a:t>
            </a:r>
            <a:r>
              <a:rPr lang="en-GB" altLang="ru-RU" dirty="0"/>
              <a:t> </a:t>
            </a:r>
            <a:r>
              <a:rPr lang="en-GB" altLang="ru-RU" dirty="0" err="1"/>
              <a:t>латын</a:t>
            </a:r>
            <a:r>
              <a:rPr lang="en-GB" altLang="ru-RU" dirty="0"/>
              <a:t> </a:t>
            </a:r>
            <a:r>
              <a:rPr lang="en-GB" altLang="ru-RU" dirty="0" err="1"/>
              <a:t>алфавитінің</a:t>
            </a:r>
            <a:r>
              <a:rPr lang="en-GB" altLang="ru-RU" dirty="0"/>
              <a:t> </a:t>
            </a:r>
            <a:r>
              <a:rPr lang="en-GB" altLang="ru-RU" dirty="0" err="1"/>
              <a:t>бас</a:t>
            </a:r>
            <a:r>
              <a:rPr lang="en-GB" altLang="ru-RU" dirty="0"/>
              <a:t> </a:t>
            </a:r>
            <a:r>
              <a:rPr lang="en-GB" altLang="ru-RU" dirty="0" err="1"/>
              <a:t>әріптерімен</a:t>
            </a:r>
            <a:r>
              <a:rPr lang="en-GB" altLang="ru-RU" dirty="0"/>
              <a:t> </a:t>
            </a:r>
            <a:r>
              <a:rPr lang="en-GB" altLang="ru-RU" dirty="0" err="1"/>
              <a:t>жазылады</a:t>
            </a:r>
            <a:r>
              <a:rPr lang="en-GB" altLang="ru-RU" dirty="0"/>
              <a:t>. </a:t>
            </a:r>
            <a:r>
              <a:rPr lang="en-GB" altLang="ru-RU" dirty="0" err="1"/>
              <a:t>Бір</a:t>
            </a:r>
            <a:r>
              <a:rPr lang="en-GB" altLang="ru-RU" dirty="0"/>
              <a:t> </a:t>
            </a:r>
            <a:r>
              <a:rPr lang="en-GB" altLang="ru-RU" dirty="0" err="1"/>
              <a:t>жұмыс</a:t>
            </a:r>
            <a:r>
              <a:rPr lang="en-GB" altLang="ru-RU" dirty="0"/>
              <a:t>  </a:t>
            </a:r>
            <a:r>
              <a:rPr lang="en-GB" altLang="ru-RU" dirty="0" err="1"/>
              <a:t>парағы</a:t>
            </a:r>
            <a:r>
              <a:rPr lang="en-GB" altLang="ru-RU" dirty="0"/>
              <a:t> 256-ға </a:t>
            </a:r>
            <a:r>
              <a:rPr lang="en-GB" altLang="ru-RU" dirty="0" err="1"/>
              <a:t>дейін</a:t>
            </a:r>
            <a:r>
              <a:rPr lang="en-GB" altLang="ru-RU" dirty="0"/>
              <a:t> </a:t>
            </a:r>
            <a:r>
              <a:rPr lang="en-GB" altLang="ru-RU" dirty="0" err="1"/>
              <a:t>баған</a:t>
            </a:r>
            <a:r>
              <a:rPr lang="en-GB" altLang="ru-RU" dirty="0"/>
              <a:t> </a:t>
            </a:r>
            <a:r>
              <a:rPr lang="en-GB" altLang="ru-RU" dirty="0" err="1"/>
              <a:t>санын</a:t>
            </a:r>
            <a:r>
              <a:rPr lang="en-GB" altLang="ru-RU" dirty="0"/>
              <a:t> </a:t>
            </a:r>
            <a:r>
              <a:rPr lang="en-GB" altLang="ru-RU" dirty="0" err="1"/>
              <a:t>қамти</a:t>
            </a:r>
            <a:r>
              <a:rPr lang="en-GB" altLang="ru-RU" dirty="0"/>
              <a:t> </a:t>
            </a:r>
            <a:r>
              <a:rPr lang="en-GB" altLang="ru-RU" dirty="0" err="1"/>
              <a:t>алады</a:t>
            </a:r>
            <a:r>
              <a:rPr lang="en-GB" altLang="ru-RU" dirty="0"/>
              <a:t>. </a:t>
            </a:r>
            <a:r>
              <a:rPr lang="en-GB" altLang="ru-RU" dirty="0" err="1"/>
              <a:t>Бағандар</a:t>
            </a:r>
            <a:r>
              <a:rPr lang="en-GB" altLang="ru-RU" dirty="0"/>
              <a:t> А-</a:t>
            </a:r>
            <a:r>
              <a:rPr lang="en-GB" altLang="ru-RU" dirty="0" err="1"/>
              <a:t>дан</a:t>
            </a:r>
            <a:r>
              <a:rPr lang="en-GB" altLang="ru-RU" dirty="0"/>
              <a:t> Z </a:t>
            </a:r>
            <a:r>
              <a:rPr lang="en-GB" altLang="ru-RU" dirty="0" err="1"/>
              <a:t>әріптерінің</a:t>
            </a:r>
            <a:r>
              <a:rPr lang="en-GB" altLang="ru-RU" dirty="0"/>
              <a:t> </a:t>
            </a:r>
            <a:r>
              <a:rPr lang="en-GB" altLang="ru-RU" dirty="0" err="1"/>
              <a:t>комбинацияларымен</a:t>
            </a:r>
            <a:r>
              <a:rPr lang="en-GB" altLang="ru-RU" dirty="0"/>
              <a:t> </a:t>
            </a:r>
            <a:r>
              <a:rPr lang="en-GB" altLang="ru-RU" dirty="0" err="1"/>
              <a:t>белгіленеді</a:t>
            </a:r>
            <a:r>
              <a:rPr lang="en-GB" altLang="ru-RU" dirty="0"/>
              <a:t>, </a:t>
            </a:r>
            <a:r>
              <a:rPr lang="en-GB" altLang="ru-RU" dirty="0" err="1"/>
              <a:t>ал</a:t>
            </a:r>
            <a:r>
              <a:rPr lang="en-GB" altLang="ru-RU" dirty="0"/>
              <a:t> </a:t>
            </a:r>
            <a:r>
              <a:rPr lang="en-GB" altLang="ru-RU" dirty="0" err="1"/>
              <a:t>жолдар</a:t>
            </a:r>
            <a:r>
              <a:rPr lang="en-GB" altLang="ru-RU" dirty="0"/>
              <a:t> 1-ден </a:t>
            </a:r>
            <a:r>
              <a:rPr lang="en-GB" altLang="ru-RU" dirty="0" err="1"/>
              <a:t>бастап</a:t>
            </a:r>
            <a:r>
              <a:rPr lang="en-GB" altLang="ru-RU" dirty="0"/>
              <a:t> 65536-ға </a:t>
            </a:r>
            <a:r>
              <a:rPr lang="en-GB" altLang="ru-RU" dirty="0" err="1"/>
              <a:t>дейін</a:t>
            </a:r>
            <a:r>
              <a:rPr lang="en-GB" altLang="ru-RU" dirty="0"/>
              <a:t> </a:t>
            </a:r>
            <a:r>
              <a:rPr lang="en-GB" altLang="ru-RU" dirty="0" err="1"/>
              <a:t>нөмірленеді</a:t>
            </a:r>
            <a:r>
              <a:rPr lang="en-GB" altLang="ru-RU" dirty="0"/>
              <a:t>.</a:t>
            </a:r>
          </a:p>
          <a:p>
            <a:endParaRPr lang="ru-RU" dirty="0"/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684213" y="5734050"/>
            <a:ext cx="1873250" cy="720725"/>
          </a:xfrm>
          <a:prstGeom prst="rect">
            <a:avLst/>
          </a:prstGeom>
          <a:noFill/>
          <a:ln w="76200" cmpd="tri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KaZ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KaZ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KaZ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KaZ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KaZ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KaZ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KaZ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KaZ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KaZ" pitchFamily="18" charset="0"/>
              </a:defRPr>
            </a:lvl9pPr>
          </a:lstStyle>
          <a:p>
            <a:pPr algn="ctr" eaLnBrk="1" hangingPunct="1"/>
            <a:r>
              <a:rPr lang="kk-KZ" altLang="ru-RU">
                <a:latin typeface="Verdana" pitchFamily="34" charset="0"/>
              </a:rPr>
              <a:t>Жұмыс кітабы</a:t>
            </a:r>
            <a:endParaRPr lang="ru-RU" altLang="ru-RU">
              <a:latin typeface="Verdana" pitchFamily="34" charset="0"/>
            </a:endParaRPr>
          </a:p>
        </p:txBody>
      </p:sp>
      <p:sp>
        <p:nvSpPr>
          <p:cNvPr id="6" name="AutoShape 7"/>
          <p:cNvSpPr>
            <a:spLocks noChangeArrowheads="1"/>
          </p:cNvSpPr>
          <p:nvPr/>
        </p:nvSpPr>
        <p:spPr bwMode="auto">
          <a:xfrm>
            <a:off x="2771775" y="5949950"/>
            <a:ext cx="792163" cy="287338"/>
          </a:xfrm>
          <a:prstGeom prst="rightArrow">
            <a:avLst>
              <a:gd name="adj1" fmla="val 50000"/>
              <a:gd name="adj2" fmla="val 68923"/>
            </a:avLst>
          </a:prstGeom>
          <a:noFill/>
          <a:ln w="76200" cmpd="tri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KaZ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KaZ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KaZ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KaZ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KaZ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KaZ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KaZ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KaZ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KaZ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3708400" y="5734050"/>
            <a:ext cx="1873250" cy="720725"/>
          </a:xfrm>
          <a:prstGeom prst="rect">
            <a:avLst/>
          </a:prstGeom>
          <a:noFill/>
          <a:ln w="76200" cmpd="tri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KaZ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KaZ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KaZ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KaZ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KaZ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KaZ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KaZ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KaZ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KaZ" pitchFamily="18" charset="0"/>
              </a:defRPr>
            </a:lvl9pPr>
          </a:lstStyle>
          <a:p>
            <a:pPr algn="ctr" eaLnBrk="1" hangingPunct="1"/>
            <a:r>
              <a:rPr lang="kk-KZ" altLang="ru-RU" u="sng" dirty="0">
                <a:solidFill>
                  <a:schemeClr val="hlink"/>
                </a:solidFill>
                <a:latin typeface="Verdana" pitchFamily="34" charset="0"/>
              </a:rPr>
              <a:t>255</a:t>
            </a:r>
            <a:r>
              <a:rPr lang="kk-KZ" altLang="ru-RU" dirty="0">
                <a:latin typeface="Verdana" pitchFamily="34" charset="0"/>
              </a:rPr>
              <a:t> бетке</a:t>
            </a:r>
          </a:p>
          <a:p>
            <a:pPr algn="ctr" eaLnBrk="1" hangingPunct="1"/>
            <a:r>
              <a:rPr lang="kk-KZ" altLang="ru-RU" dirty="0">
                <a:latin typeface="Verdana" pitchFamily="34" charset="0"/>
              </a:rPr>
              <a:t>дейін</a:t>
            </a:r>
            <a:endParaRPr lang="ru-RU" altLang="ru-RU" dirty="0">
              <a:latin typeface="Verdana" pitchFamily="34" charset="0"/>
            </a:endParaRPr>
          </a:p>
        </p:txBody>
      </p:sp>
      <p:sp>
        <p:nvSpPr>
          <p:cNvPr id="8" name="AutoShape 10"/>
          <p:cNvSpPr>
            <a:spLocks noChangeArrowheads="1"/>
          </p:cNvSpPr>
          <p:nvPr/>
        </p:nvSpPr>
        <p:spPr bwMode="auto">
          <a:xfrm>
            <a:off x="5867399" y="5713268"/>
            <a:ext cx="792163" cy="287338"/>
          </a:xfrm>
          <a:prstGeom prst="rightArrow">
            <a:avLst>
              <a:gd name="adj1" fmla="val 50000"/>
              <a:gd name="adj2" fmla="val 68923"/>
            </a:avLst>
          </a:prstGeom>
          <a:noFill/>
          <a:ln w="76200" cmpd="tri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KaZ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KaZ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KaZ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KaZ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KaZ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KaZ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KaZ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KaZ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KaZ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9" name="AutoShape 10"/>
          <p:cNvSpPr>
            <a:spLocks noChangeArrowheads="1"/>
          </p:cNvSpPr>
          <p:nvPr/>
        </p:nvSpPr>
        <p:spPr bwMode="auto">
          <a:xfrm>
            <a:off x="5866507" y="6167437"/>
            <a:ext cx="792163" cy="287338"/>
          </a:xfrm>
          <a:prstGeom prst="rightArrow">
            <a:avLst>
              <a:gd name="adj1" fmla="val 50000"/>
              <a:gd name="adj2" fmla="val 68923"/>
            </a:avLst>
          </a:prstGeom>
          <a:noFill/>
          <a:ln w="76200" cmpd="tri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KaZ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KaZ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KaZ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KaZ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KaZ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KaZ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KaZ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KaZ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KaZ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0" name="Rectangle 14"/>
          <p:cNvSpPr>
            <a:spLocks noChangeArrowheads="1"/>
          </p:cNvSpPr>
          <p:nvPr/>
        </p:nvSpPr>
        <p:spPr bwMode="auto">
          <a:xfrm>
            <a:off x="6859034" y="5516563"/>
            <a:ext cx="1891266" cy="504825"/>
          </a:xfrm>
          <a:prstGeom prst="rect">
            <a:avLst/>
          </a:prstGeom>
          <a:noFill/>
          <a:ln w="76200" cmpd="tri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KaZ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KaZ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KaZ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KaZ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KaZ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KaZ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KaZ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KaZ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KaZ" pitchFamily="18" charset="0"/>
              </a:defRPr>
            </a:lvl9pPr>
          </a:lstStyle>
          <a:p>
            <a:pPr algn="ctr" eaLnBrk="1" hangingPunct="1"/>
            <a:r>
              <a:rPr lang="kk-KZ" altLang="ru-RU" b="1" u="sng" dirty="0">
                <a:solidFill>
                  <a:schemeClr val="hlink"/>
                </a:solidFill>
                <a:latin typeface="Verdana" pitchFamily="34" charset="0"/>
              </a:rPr>
              <a:t>65536</a:t>
            </a:r>
            <a:r>
              <a:rPr lang="kk-KZ" altLang="ru-RU" dirty="0">
                <a:latin typeface="Verdana" pitchFamily="34" charset="0"/>
              </a:rPr>
              <a:t> жол</a:t>
            </a:r>
            <a:endParaRPr lang="ru-RU" altLang="ru-RU" dirty="0">
              <a:latin typeface="Verdana" pitchFamily="34" charset="0"/>
            </a:endParaRPr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6859034" y="6167437"/>
            <a:ext cx="1891265" cy="460375"/>
          </a:xfrm>
          <a:prstGeom prst="rect">
            <a:avLst/>
          </a:prstGeom>
          <a:noFill/>
          <a:ln w="76200" cmpd="tri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KaZ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KaZ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KaZ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KaZ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KaZ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KaZ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KaZ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KaZ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KaZ" pitchFamily="18" charset="0"/>
              </a:defRPr>
            </a:lvl9pPr>
          </a:lstStyle>
          <a:p>
            <a:pPr algn="ctr" eaLnBrk="1" hangingPunct="1"/>
            <a:r>
              <a:rPr lang="kk-KZ" altLang="ru-RU" b="1" u="sng" dirty="0">
                <a:solidFill>
                  <a:schemeClr val="hlink"/>
                </a:solidFill>
                <a:latin typeface="Verdana" pitchFamily="34" charset="0"/>
              </a:rPr>
              <a:t>256</a:t>
            </a:r>
            <a:r>
              <a:rPr lang="kk-KZ" altLang="ru-RU" dirty="0">
                <a:latin typeface="Verdana" pitchFamily="34" charset="0"/>
              </a:rPr>
              <a:t> бағана</a:t>
            </a:r>
            <a:endParaRPr lang="ru-RU" altLang="ru-RU" dirty="0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2022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91264" cy="3268960"/>
          </a:xfrm>
          <a:ln w="76200">
            <a:solidFill>
              <a:srgbClr val="FF0000"/>
            </a:solidFill>
            <a:prstDash val="sysDot"/>
          </a:ln>
        </p:spPr>
        <p:txBody>
          <a:bodyPr/>
          <a:lstStyle/>
          <a:p>
            <a:r>
              <a:rPr lang="en-GB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Ұяшық</a:t>
            </a:r>
            <a:r>
              <a:rPr lang="en-GB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– </a:t>
            </a:r>
            <a:r>
              <a:rPr lang="en-GB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бұл</a:t>
            </a:r>
            <a:r>
              <a:rPr lang="en-GB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GB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баған</a:t>
            </a:r>
            <a:r>
              <a:rPr lang="en-GB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GB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мен</a:t>
            </a:r>
            <a:r>
              <a:rPr lang="en-GB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GB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жолдың</a:t>
            </a:r>
            <a:r>
              <a:rPr lang="en-GB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GB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қиылысы</a:t>
            </a:r>
            <a:r>
              <a:rPr lang="en-GB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. </a:t>
            </a:r>
            <a:r>
              <a:rPr lang="en-GB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Ағымдағы</a:t>
            </a:r>
            <a:r>
              <a:rPr lang="en-GB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GB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ұяшықтың</a:t>
            </a:r>
            <a:r>
              <a:rPr lang="en-GB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GB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ішіндегі</a:t>
            </a:r>
            <a:r>
              <a:rPr lang="en-GB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GB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мәліметтері</a:t>
            </a:r>
            <a:r>
              <a:rPr lang="en-GB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GB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мен</a:t>
            </a:r>
            <a:r>
              <a:rPr lang="en-GB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GB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адресі</a:t>
            </a:r>
            <a:r>
              <a:rPr lang="en-GB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GB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Формула</a:t>
            </a:r>
            <a:r>
              <a:rPr lang="en-GB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GB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жолында</a:t>
            </a:r>
            <a:r>
              <a:rPr lang="en-GB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GB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бейнеленеді</a:t>
            </a:r>
            <a:r>
              <a:rPr lang="en-GB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GB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Ол</a:t>
            </a:r>
            <a:r>
              <a:rPr lang="en-GB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GB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электрондық</a:t>
            </a:r>
            <a:r>
              <a:rPr lang="en-GB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  </a:t>
            </a:r>
            <a:r>
              <a:rPr lang="en-GB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кестенің</a:t>
            </a:r>
            <a:r>
              <a:rPr lang="en-GB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  </a:t>
            </a:r>
            <a:r>
              <a:rPr lang="en-GB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мәліметтер</a:t>
            </a:r>
            <a:r>
              <a:rPr lang="en-GB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  </a:t>
            </a:r>
            <a:r>
              <a:rPr lang="en-GB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енгізетін</a:t>
            </a:r>
            <a:r>
              <a:rPr lang="en-GB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  </a:t>
            </a:r>
            <a:r>
              <a:rPr lang="en-GB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ең</a:t>
            </a:r>
            <a:r>
              <a:rPr lang="en-GB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  </a:t>
            </a:r>
            <a:r>
              <a:rPr lang="en-GB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кіші</a:t>
            </a:r>
            <a:r>
              <a:rPr lang="en-GB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  </a:t>
            </a:r>
            <a:r>
              <a:rPr lang="en-GB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элементі</a:t>
            </a:r>
            <a:r>
              <a:rPr lang="en-GB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  </a:t>
            </a:r>
            <a:r>
              <a:rPr lang="en-GB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болып</a:t>
            </a:r>
            <a:r>
              <a:rPr lang="en-GB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GB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табылады</a:t>
            </a:r>
            <a:r>
              <a:rPr lang="en-GB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. </a:t>
            </a:r>
            <a:r>
              <a:rPr lang="en-GB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Әрбір</a:t>
            </a:r>
            <a:r>
              <a:rPr lang="en-GB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GB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ұяшықтың</a:t>
            </a:r>
            <a:r>
              <a:rPr lang="en-GB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GB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жол</a:t>
            </a:r>
            <a:r>
              <a:rPr lang="en-GB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GB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мен</a:t>
            </a:r>
            <a:r>
              <a:rPr lang="en-GB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GB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бағандардың</a:t>
            </a:r>
            <a:r>
              <a:rPr lang="en-GB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GB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белгіленуінен</a:t>
            </a:r>
            <a:r>
              <a:rPr lang="en-GB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GB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тұратын</a:t>
            </a:r>
            <a:r>
              <a:rPr lang="en-GB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GB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адресі</a:t>
            </a:r>
            <a:r>
              <a:rPr lang="en-GB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GB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болады</a:t>
            </a:r>
            <a:r>
              <a:rPr lang="en-GB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. </a:t>
            </a:r>
            <a:r>
              <a:rPr lang="en-GB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Мысалы</a:t>
            </a:r>
            <a:r>
              <a:rPr lang="en-GB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: </a:t>
            </a:r>
            <a:r>
              <a:rPr lang="kk-KZ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С22</a:t>
            </a:r>
            <a:r>
              <a:rPr lang="en-GB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, </a:t>
            </a:r>
            <a:r>
              <a:rPr lang="kk-KZ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А</a:t>
            </a:r>
            <a:r>
              <a:rPr lang="en-GB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21, </a:t>
            </a:r>
            <a:r>
              <a:rPr lang="kk-KZ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Е15</a:t>
            </a:r>
            <a:r>
              <a:rPr lang="en-GB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,</a:t>
            </a:r>
            <a:r>
              <a:rPr lang="kk-KZ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Е28.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2353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54" t="25596" r="21548" b="16014"/>
          <a:stretch/>
        </p:blipFill>
        <p:spPr bwMode="auto">
          <a:xfrm>
            <a:off x="0" y="260648"/>
            <a:ext cx="9143999" cy="6597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0600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5736" y="533400"/>
            <a:ext cx="6491064" cy="990600"/>
          </a:xfrm>
        </p:spPr>
        <p:txBody>
          <a:bodyPr/>
          <a:lstStyle/>
          <a:p>
            <a:r>
              <a:rPr lang="en-GB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</a:rPr>
              <a:t>Мәліметтерді</a:t>
            </a:r>
            <a:r>
              <a:rPr lang="en-GB" b="1" dirty="0"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</a:rPr>
              <a:t> </a:t>
            </a:r>
            <a:r>
              <a:rPr lang="en-GB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</a:rPr>
              <a:t>енгізу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41313" indent="-341313" algn="just" defTabSz="449263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ru-RU" dirty="0"/>
              <a:t> </a:t>
            </a:r>
            <a:r>
              <a:rPr lang="en-GB" altLang="ru-RU" i="1" dirty="0" err="1"/>
              <a:t>Енгізілетін</a:t>
            </a:r>
            <a:r>
              <a:rPr lang="en-GB" altLang="ru-RU" i="1" dirty="0"/>
              <a:t> </a:t>
            </a:r>
            <a:r>
              <a:rPr lang="en-GB" altLang="ru-RU" i="1" dirty="0" err="1"/>
              <a:t>мәліметтің</a:t>
            </a:r>
            <a:r>
              <a:rPr lang="en-GB" altLang="ru-RU" i="1" dirty="0"/>
              <a:t> </a:t>
            </a:r>
            <a:r>
              <a:rPr lang="en-GB" altLang="ru-RU" i="1" dirty="0" err="1"/>
              <a:t>сан</a:t>
            </a:r>
            <a:r>
              <a:rPr lang="en-GB" altLang="ru-RU" i="1" dirty="0"/>
              <a:t> </a:t>
            </a:r>
            <a:r>
              <a:rPr lang="en-GB" altLang="ru-RU" i="1" dirty="0" err="1"/>
              <a:t>немесе</a:t>
            </a:r>
            <a:r>
              <a:rPr lang="en-GB" altLang="ru-RU" i="1" dirty="0"/>
              <a:t> </a:t>
            </a:r>
            <a:r>
              <a:rPr lang="en-GB" altLang="ru-RU" i="1" dirty="0" err="1"/>
              <a:t>формула</a:t>
            </a:r>
            <a:r>
              <a:rPr lang="en-GB" altLang="ru-RU" i="1" dirty="0"/>
              <a:t> </a:t>
            </a:r>
            <a:r>
              <a:rPr lang="en-GB" altLang="ru-RU" i="1" dirty="0" err="1"/>
              <a:t>екенін</a:t>
            </a:r>
            <a:r>
              <a:rPr lang="en-GB" altLang="ru-RU" i="1" dirty="0"/>
              <a:t> </a:t>
            </a:r>
            <a:r>
              <a:rPr lang="en-GB" altLang="ru-RU" i="1" dirty="0" err="1"/>
              <a:t>оның</a:t>
            </a:r>
            <a:r>
              <a:rPr lang="en-GB" altLang="ru-RU" i="1" dirty="0"/>
              <a:t> </a:t>
            </a:r>
            <a:r>
              <a:rPr lang="en-GB" altLang="ru-RU" i="1" dirty="0" err="1"/>
              <a:t>алғашкы</a:t>
            </a:r>
            <a:r>
              <a:rPr lang="en-GB" altLang="ru-RU" i="1" dirty="0"/>
              <a:t> </a:t>
            </a:r>
            <a:r>
              <a:rPr lang="en-GB" altLang="ru-RU" i="1" dirty="0" err="1"/>
              <a:t>символына</a:t>
            </a:r>
            <a:r>
              <a:rPr lang="en-GB" altLang="ru-RU" i="1" dirty="0"/>
              <a:t> </a:t>
            </a:r>
            <a:r>
              <a:rPr lang="en-GB" altLang="ru-RU" i="1" dirty="0" err="1"/>
              <a:t>қарап</a:t>
            </a:r>
            <a:r>
              <a:rPr lang="en-GB" altLang="ru-RU" i="1" dirty="0"/>
              <a:t> </a:t>
            </a:r>
            <a:r>
              <a:rPr lang="en-GB" altLang="ru-RU" i="1" dirty="0" err="1"/>
              <a:t>аныктайды</a:t>
            </a:r>
            <a:r>
              <a:rPr lang="en-GB" altLang="ru-RU" i="1" dirty="0"/>
              <a:t>. </a:t>
            </a:r>
            <a:r>
              <a:rPr lang="en-GB" altLang="ru-RU" i="1" dirty="0" err="1"/>
              <a:t>Егер</a:t>
            </a:r>
            <a:r>
              <a:rPr lang="en-GB" altLang="ru-RU" i="1" dirty="0"/>
              <a:t> </a:t>
            </a:r>
            <a:r>
              <a:rPr lang="en-GB" altLang="ru-RU" i="1" dirty="0" err="1"/>
              <a:t>енгізілетін</a:t>
            </a:r>
            <a:r>
              <a:rPr lang="en-GB" altLang="ru-RU" i="1" dirty="0"/>
              <a:t> </a:t>
            </a:r>
            <a:r>
              <a:rPr lang="en-GB" altLang="ru-RU" i="1" dirty="0" err="1"/>
              <a:t>символдың</a:t>
            </a:r>
            <a:r>
              <a:rPr lang="en-GB" altLang="ru-RU" i="1" dirty="0"/>
              <a:t> </a:t>
            </a:r>
            <a:r>
              <a:rPr lang="en-GB" altLang="ru-RU" i="1" dirty="0" err="1"/>
              <a:t>біріншісі</a:t>
            </a:r>
            <a:r>
              <a:rPr lang="en-GB" altLang="ru-RU" i="1" dirty="0"/>
              <a:t> </a:t>
            </a:r>
            <a:r>
              <a:rPr lang="en-GB" altLang="ru-RU" i="1" dirty="0" err="1"/>
              <a:t>сан</a:t>
            </a:r>
            <a:r>
              <a:rPr lang="en-GB" altLang="ru-RU" i="1" dirty="0"/>
              <a:t> </a:t>
            </a:r>
            <a:r>
              <a:rPr lang="en-GB" altLang="ru-RU" i="1" dirty="0" err="1"/>
              <a:t>болса</a:t>
            </a:r>
            <a:r>
              <a:rPr lang="en-GB" altLang="ru-RU" i="1" dirty="0"/>
              <a:t>, </a:t>
            </a:r>
            <a:r>
              <a:rPr lang="en-GB" altLang="ru-RU" i="1" dirty="0" err="1"/>
              <a:t>онда</a:t>
            </a:r>
            <a:r>
              <a:rPr lang="en-GB" altLang="ru-RU" i="1" dirty="0"/>
              <a:t> </a:t>
            </a:r>
            <a:r>
              <a:rPr lang="en-GB" altLang="ru-RU" i="1" dirty="0" err="1"/>
              <a:t>оны</a:t>
            </a:r>
            <a:r>
              <a:rPr lang="en-GB" altLang="ru-RU" i="1" dirty="0"/>
              <a:t> </a:t>
            </a:r>
            <a:r>
              <a:rPr lang="en-GB" altLang="ru-RU" i="1" dirty="0" err="1"/>
              <a:t>сандық</a:t>
            </a:r>
            <a:r>
              <a:rPr lang="en-GB" altLang="ru-RU" i="1" dirty="0"/>
              <a:t> </a:t>
            </a:r>
            <a:r>
              <a:rPr lang="en-GB" altLang="ru-RU" i="1" dirty="0" err="1"/>
              <a:t>типке</a:t>
            </a:r>
            <a:r>
              <a:rPr lang="en-GB" altLang="ru-RU" i="1" dirty="0"/>
              <a:t> </a:t>
            </a:r>
            <a:r>
              <a:rPr lang="en-GB" altLang="ru-RU" i="1" dirty="0" err="1"/>
              <a:t>жатқызады</a:t>
            </a:r>
            <a:r>
              <a:rPr lang="en-GB" altLang="ru-RU" i="1" dirty="0"/>
              <a:t>. </a:t>
            </a:r>
            <a:r>
              <a:rPr lang="en-GB" altLang="ru-RU" i="1" dirty="0" err="1"/>
              <a:t>Егер</a:t>
            </a:r>
            <a:r>
              <a:rPr lang="en-GB" altLang="ru-RU" i="1" dirty="0"/>
              <a:t> </a:t>
            </a:r>
            <a:r>
              <a:rPr lang="en-GB" altLang="ru-RU" i="1" dirty="0" err="1"/>
              <a:t>біріншісі</a:t>
            </a:r>
            <a:r>
              <a:rPr lang="en-GB" altLang="ru-RU" i="1" dirty="0"/>
              <a:t> </a:t>
            </a:r>
            <a:r>
              <a:rPr lang="en-GB" altLang="ru-RU" i="1" dirty="0" err="1"/>
              <a:t>теңдік</a:t>
            </a:r>
            <a:r>
              <a:rPr lang="en-GB" altLang="ru-RU" i="1" dirty="0"/>
              <a:t> </a:t>
            </a:r>
            <a:r>
              <a:rPr lang="en-GB" altLang="ru-RU" i="1" dirty="0" err="1"/>
              <a:t>белгісі</a:t>
            </a:r>
            <a:r>
              <a:rPr lang="en-GB" altLang="ru-RU" i="1" dirty="0"/>
              <a:t> </a:t>
            </a:r>
            <a:r>
              <a:rPr lang="en-GB" altLang="ru-RU" i="1" dirty="0" err="1"/>
              <a:t>болса</a:t>
            </a:r>
            <a:r>
              <a:rPr lang="en-GB" altLang="ru-RU" i="1" dirty="0"/>
              <a:t>, </a:t>
            </a:r>
            <a:r>
              <a:rPr lang="en-GB" altLang="ru-RU" i="1" dirty="0" err="1"/>
              <a:t>формула</a:t>
            </a:r>
            <a:r>
              <a:rPr lang="en-GB" altLang="ru-RU" i="1" dirty="0"/>
              <a:t> </a:t>
            </a:r>
            <a:r>
              <a:rPr lang="en-GB" altLang="ru-RU" i="1" dirty="0" err="1"/>
              <a:t>деп</a:t>
            </a:r>
            <a:r>
              <a:rPr lang="en-GB" altLang="ru-RU" i="1" dirty="0"/>
              <a:t> </a:t>
            </a:r>
            <a:r>
              <a:rPr lang="en-GB" altLang="ru-RU" i="1" dirty="0" err="1"/>
              <a:t>қабылдайды</a:t>
            </a:r>
            <a:r>
              <a:rPr lang="en-GB" altLang="ru-RU" i="1" dirty="0"/>
              <a:t>. </a:t>
            </a:r>
            <a:r>
              <a:rPr lang="en-GB" altLang="ru-RU" i="1" dirty="0" err="1"/>
              <a:t>Егер</a:t>
            </a:r>
            <a:r>
              <a:rPr lang="en-GB" altLang="ru-RU" i="1" dirty="0"/>
              <a:t> </a:t>
            </a:r>
            <a:r>
              <a:rPr lang="en-GB" altLang="ru-RU" i="1" dirty="0" err="1"/>
              <a:t>бірінші</a:t>
            </a:r>
            <a:r>
              <a:rPr lang="en-GB" altLang="ru-RU" i="1" dirty="0"/>
              <a:t> </a:t>
            </a:r>
            <a:r>
              <a:rPr lang="en-GB" altLang="ru-RU" i="1" dirty="0" err="1"/>
              <a:t>символымыз</a:t>
            </a:r>
            <a:r>
              <a:rPr lang="en-GB" altLang="ru-RU" i="1" dirty="0"/>
              <a:t> </a:t>
            </a:r>
            <a:r>
              <a:rPr lang="en-GB" altLang="ru-RU" i="1" dirty="0" err="1"/>
              <a:t>әріп</a:t>
            </a:r>
            <a:r>
              <a:rPr lang="en-GB" altLang="ru-RU" i="1" dirty="0"/>
              <a:t> </a:t>
            </a:r>
            <a:r>
              <a:rPr lang="en-GB" altLang="ru-RU" i="1" dirty="0" err="1"/>
              <a:t>немесе</a:t>
            </a:r>
            <a:r>
              <a:rPr lang="en-GB" altLang="ru-RU" i="1" dirty="0"/>
              <a:t> </a:t>
            </a:r>
            <a:r>
              <a:rPr lang="en-GB" altLang="ru-RU" i="1" dirty="0" err="1"/>
              <a:t>апостроф</a:t>
            </a:r>
            <a:r>
              <a:rPr lang="en-GB" altLang="ru-RU" i="1" dirty="0"/>
              <a:t> (') </a:t>
            </a:r>
            <a:r>
              <a:rPr lang="en-GB" altLang="ru-RU" i="1" dirty="0" err="1"/>
              <a:t>болса</a:t>
            </a:r>
            <a:r>
              <a:rPr lang="en-GB" altLang="ru-RU" i="1" dirty="0"/>
              <a:t>, </a:t>
            </a:r>
            <a:r>
              <a:rPr lang="en-GB" altLang="ru-RU" i="1" dirty="0" err="1"/>
              <a:t>мәтін</a:t>
            </a:r>
            <a:r>
              <a:rPr lang="en-GB" altLang="ru-RU" i="1" dirty="0"/>
              <a:t> </a:t>
            </a:r>
            <a:r>
              <a:rPr lang="en-GB" altLang="ru-RU" i="1" dirty="0" err="1"/>
              <a:t>деп</a:t>
            </a:r>
            <a:r>
              <a:rPr lang="en-GB" altLang="ru-RU" i="1" dirty="0"/>
              <a:t> </a:t>
            </a:r>
            <a:r>
              <a:rPr lang="en-GB" altLang="ru-RU" i="1" dirty="0" err="1"/>
              <a:t>кабылдайды</a:t>
            </a:r>
            <a:r>
              <a:rPr lang="en-GB" altLang="ru-RU" i="1" dirty="0"/>
              <a:t>.</a:t>
            </a:r>
          </a:p>
          <a:p>
            <a:pPr marL="341313" indent="-341313" algn="just" defTabSz="449263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ru-RU" i="1" dirty="0"/>
              <a:t>  </a:t>
            </a:r>
            <a:r>
              <a:rPr lang="en-GB" altLang="ru-RU" i="1" dirty="0" err="1"/>
              <a:t>Мәліметтерді</a:t>
            </a:r>
            <a:r>
              <a:rPr lang="en-GB" altLang="ru-RU" i="1" dirty="0"/>
              <a:t> </a:t>
            </a:r>
            <a:r>
              <a:rPr lang="en-GB" altLang="ru-RU" i="1" dirty="0" err="1"/>
              <a:t>енгізу</a:t>
            </a:r>
            <a:r>
              <a:rPr lang="en-GB" altLang="ru-RU" i="1" dirty="0"/>
              <a:t> </a:t>
            </a:r>
            <a:r>
              <a:rPr lang="en-GB" altLang="ru-RU" b="1" i="1" dirty="0" err="1"/>
              <a:t>Еnter</a:t>
            </a:r>
            <a:r>
              <a:rPr lang="en-GB" altLang="ru-RU" i="1" dirty="0"/>
              <a:t> </a:t>
            </a:r>
            <a:r>
              <a:rPr lang="en-GB" altLang="ru-RU" i="1" dirty="0" err="1"/>
              <a:t>пернесін</a:t>
            </a:r>
            <a:r>
              <a:rPr lang="en-GB" altLang="ru-RU" i="1" dirty="0"/>
              <a:t> </a:t>
            </a:r>
            <a:r>
              <a:rPr lang="en-GB" altLang="ru-RU" i="1" dirty="0" err="1"/>
              <a:t>басумен</a:t>
            </a:r>
            <a:r>
              <a:rPr lang="en-GB" altLang="ru-RU" i="1" dirty="0"/>
              <a:t> </a:t>
            </a:r>
            <a:r>
              <a:rPr lang="en-GB" altLang="ru-RU" i="1" dirty="0" err="1"/>
              <a:t>жүзеге</a:t>
            </a:r>
            <a:r>
              <a:rPr lang="en-GB" altLang="ru-RU" i="1" dirty="0"/>
              <a:t> </a:t>
            </a:r>
            <a:r>
              <a:rPr lang="en-GB" altLang="ru-RU" i="1" dirty="0" err="1"/>
              <a:t>асырылады</a:t>
            </a:r>
            <a:r>
              <a:rPr lang="en-GB" altLang="ru-RU" i="1" dirty="0"/>
              <a:t>. </a:t>
            </a:r>
            <a:r>
              <a:rPr lang="en-GB" altLang="ru-RU" i="1" dirty="0" err="1"/>
              <a:t>Енгізілген</a:t>
            </a:r>
            <a:r>
              <a:rPr lang="en-GB" altLang="ru-RU" i="1" dirty="0"/>
              <a:t> </a:t>
            </a:r>
            <a:r>
              <a:rPr lang="en-GB" altLang="ru-RU" i="1" dirty="0" err="1"/>
              <a:t>мәліметтерді</a:t>
            </a:r>
            <a:r>
              <a:rPr lang="en-GB" altLang="ru-RU" i="1" dirty="0"/>
              <a:t> </a:t>
            </a:r>
            <a:r>
              <a:rPr lang="en-GB" altLang="ru-RU" i="1" dirty="0" err="1"/>
              <a:t>енгізбей</a:t>
            </a:r>
            <a:r>
              <a:rPr lang="en-GB" altLang="ru-RU" i="1" dirty="0"/>
              <a:t> </a:t>
            </a:r>
            <a:r>
              <a:rPr lang="en-GB" altLang="ru-RU" i="1" dirty="0" err="1"/>
              <a:t>алып</a:t>
            </a:r>
            <a:r>
              <a:rPr lang="en-GB" altLang="ru-RU" i="1" dirty="0"/>
              <a:t> </a:t>
            </a:r>
            <a:r>
              <a:rPr lang="en-GB" altLang="ru-RU" i="1" dirty="0" err="1"/>
              <a:t>тастау</a:t>
            </a:r>
            <a:r>
              <a:rPr lang="en-GB" altLang="ru-RU" i="1" dirty="0"/>
              <a:t> </a:t>
            </a:r>
            <a:r>
              <a:rPr lang="en-GB" altLang="ru-RU" i="1" dirty="0" err="1"/>
              <a:t>үшін</a:t>
            </a:r>
            <a:r>
              <a:rPr lang="en-GB" altLang="ru-RU" i="1" dirty="0"/>
              <a:t> </a:t>
            </a:r>
            <a:r>
              <a:rPr lang="en-GB" altLang="ru-RU" i="1" dirty="0" err="1"/>
              <a:t>немесе</a:t>
            </a:r>
            <a:r>
              <a:rPr lang="en-GB" altLang="ru-RU" i="1" dirty="0"/>
              <a:t> </a:t>
            </a:r>
            <a:r>
              <a:rPr lang="en-GB" altLang="ru-RU" i="1" dirty="0" err="1"/>
              <a:t>ұяшыктың</a:t>
            </a:r>
            <a:r>
              <a:rPr lang="en-GB" altLang="ru-RU" i="1" dirty="0"/>
              <a:t> </a:t>
            </a:r>
            <a:r>
              <a:rPr lang="en-GB" altLang="ru-RU" i="1" dirty="0" err="1"/>
              <a:t>бастапкы</a:t>
            </a:r>
            <a:r>
              <a:rPr lang="en-GB" altLang="ru-RU" i="1" dirty="0"/>
              <a:t> </a:t>
            </a:r>
            <a:r>
              <a:rPr lang="en-GB" altLang="ru-RU" i="1" dirty="0" err="1"/>
              <a:t>мәндерін</a:t>
            </a:r>
            <a:r>
              <a:rPr lang="en-GB" altLang="ru-RU" i="1" dirty="0"/>
              <a:t> </a:t>
            </a:r>
            <a:r>
              <a:rPr lang="en-GB" altLang="ru-RU" i="1" dirty="0" err="1"/>
              <a:t>калпына</a:t>
            </a:r>
            <a:r>
              <a:rPr lang="en-GB" altLang="ru-RU" i="1" dirty="0"/>
              <a:t> </a:t>
            </a:r>
            <a:r>
              <a:rPr lang="en-GB" altLang="ru-RU" i="1" dirty="0" err="1"/>
              <a:t>келтіру</a:t>
            </a:r>
            <a:r>
              <a:rPr lang="en-GB" altLang="ru-RU" i="1" dirty="0"/>
              <a:t> </a:t>
            </a:r>
            <a:r>
              <a:rPr lang="en-GB" altLang="ru-RU" i="1" dirty="0" err="1"/>
              <a:t>үшін</a:t>
            </a:r>
            <a:r>
              <a:rPr lang="en-GB" altLang="ru-RU" i="1" dirty="0"/>
              <a:t> </a:t>
            </a:r>
            <a:r>
              <a:rPr lang="en-GB" altLang="ru-RU" b="1" i="1" dirty="0" err="1"/>
              <a:t>Еsс</a:t>
            </a:r>
            <a:r>
              <a:rPr lang="en-GB" altLang="ru-RU" i="1" dirty="0"/>
              <a:t> </a:t>
            </a:r>
            <a:r>
              <a:rPr lang="en-GB" altLang="ru-RU" i="1" dirty="0" err="1"/>
              <a:t>пернесін</a:t>
            </a:r>
            <a:r>
              <a:rPr lang="en-GB" altLang="ru-RU" i="1" dirty="0"/>
              <a:t> </a:t>
            </a:r>
            <a:r>
              <a:rPr lang="en-GB" altLang="ru-RU" i="1" dirty="0" err="1"/>
              <a:t>басамыз</a:t>
            </a:r>
            <a:r>
              <a:rPr lang="en-GB" altLang="ru-RU" i="1" dirty="0"/>
              <a:t> </a:t>
            </a:r>
            <a:r>
              <a:rPr lang="en-GB" altLang="ru-RU" i="1" dirty="0" err="1"/>
              <a:t>немесе</a:t>
            </a:r>
            <a:r>
              <a:rPr lang="en-GB" altLang="ru-RU" i="1" dirty="0"/>
              <a:t> </a:t>
            </a:r>
            <a:r>
              <a:rPr lang="en-GB" altLang="ru-RU" i="1" dirty="0" err="1"/>
              <a:t>формулалар</a:t>
            </a:r>
            <a:r>
              <a:rPr lang="en-GB" altLang="ru-RU" i="1" dirty="0"/>
              <a:t> </a:t>
            </a:r>
            <a:r>
              <a:rPr lang="en-GB" altLang="ru-RU" i="1" dirty="0" err="1"/>
              <a:t>жолындағы</a:t>
            </a:r>
            <a:r>
              <a:rPr lang="en-GB" altLang="ru-RU" i="1" dirty="0"/>
              <a:t> </a:t>
            </a:r>
            <a:r>
              <a:rPr lang="en-GB" altLang="ru-RU" i="1" dirty="0" err="1"/>
              <a:t>Болдырмау</a:t>
            </a:r>
            <a:r>
              <a:rPr lang="en-GB" altLang="ru-RU" i="1" dirty="0"/>
              <a:t>(</a:t>
            </a:r>
            <a:r>
              <a:rPr lang="en-GB" altLang="ru-RU" i="1" dirty="0" err="1"/>
              <a:t>Отмена</a:t>
            </a:r>
            <a:r>
              <a:rPr lang="en-GB" altLang="ru-RU" i="1" dirty="0"/>
              <a:t>) </a:t>
            </a:r>
            <a:r>
              <a:rPr lang="en-GB" altLang="ru-RU" i="1" dirty="0" err="1"/>
              <a:t>батырмасын</a:t>
            </a:r>
            <a:r>
              <a:rPr lang="en-GB" altLang="ru-RU" i="1" dirty="0"/>
              <a:t> </a:t>
            </a:r>
            <a:r>
              <a:rPr lang="en-GB" altLang="ru-RU" i="1" dirty="0" err="1"/>
              <a:t>шертеміз</a:t>
            </a:r>
            <a:r>
              <a:rPr lang="en-GB" altLang="ru-RU" dirty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2365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2656"/>
            <a:ext cx="9144000" cy="1191344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u="sng" dirty="0" err="1"/>
              <a:t>Формулаларды</a:t>
            </a:r>
            <a:r>
              <a:rPr lang="ru-RU" u="sng" dirty="0"/>
              <a:t> </a:t>
            </a:r>
            <a:r>
              <a:rPr lang="ru-RU" u="sng" dirty="0" err="1"/>
              <a:t>енгізу</a:t>
            </a:r>
            <a:r>
              <a:rPr lang="ru-RU" u="sng" dirty="0"/>
              <a:t>. </a:t>
            </a:r>
            <a:r>
              <a:rPr lang="ru-RU" u="sng" dirty="0" err="1"/>
              <a:t>Формулаларды</a:t>
            </a:r>
            <a:r>
              <a:rPr lang="ru-RU" u="sng" dirty="0"/>
              <a:t> </a:t>
            </a:r>
            <a:r>
              <a:rPr lang="ru-RU" u="sng" dirty="0" err="1"/>
              <a:t>қолдану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600200"/>
            <a:ext cx="8640960" cy="4876800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Кестелік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процессорлар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бірінші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кезекте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формулалар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көмегімен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есептеулер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жүргізуге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арналған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программа.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Парақтың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ұяшығына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формула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енгізгеннен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ұяшықта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есептеу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нәтижесі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көрінеді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формуланың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формула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жолынан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көруге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Егер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ұяшықтағы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берілген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мәндерді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өзгертетін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болсақ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формуламен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есептелген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ұяшық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нәтижесі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өзгереді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Формула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енгізілетін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ұяшықты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алдымен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белсенді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Кез-келген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формула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(=)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белгісінен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сондықтан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формуланы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енгізгенде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символды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енгізуден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Егер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белгісін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енгізбесеңіз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оны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мәтін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қабылдайды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092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29600" cy="1152128"/>
          </a:xfrm>
        </p:spPr>
        <p:txBody>
          <a:bodyPr>
            <a:normAutofit fontScale="90000"/>
          </a:bodyPr>
          <a:lstStyle/>
          <a:p>
            <a:r>
              <a:rPr lang="ru-RU" u="sng" dirty="0" smtClean="0"/>
              <a:t/>
            </a:r>
            <a:br>
              <a:rPr lang="ru-RU" u="sng" dirty="0" smtClean="0"/>
            </a:br>
            <a:r>
              <a:rPr lang="ru-RU" u="sng" dirty="0"/>
              <a:t/>
            </a:r>
            <a:br>
              <a:rPr lang="ru-RU" u="sng" dirty="0"/>
            </a:br>
            <a:r>
              <a:rPr lang="ru-RU" u="sng" dirty="0" smtClean="0"/>
              <a:t/>
            </a:r>
            <a:br>
              <a:rPr lang="ru-RU" u="sng" dirty="0" smtClean="0"/>
            </a:br>
            <a:r>
              <a:rPr lang="ru-RU" dirty="0"/>
              <a:t> </a:t>
            </a:r>
            <a:r>
              <a:rPr lang="ru-RU" dirty="0" smtClean="0"/>
              <a:t>               Формула </a:t>
            </a:r>
            <a:r>
              <a:rPr lang="ru-RU" dirty="0" err="1"/>
              <a:t>жолы</a:t>
            </a:r>
            <a:r>
              <a:rPr lang="ru-RU" dirty="0"/>
              <a:t> 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87" t="37705" r="32800" b="34682"/>
          <a:stretch/>
        </p:blipFill>
        <p:spPr bwMode="auto">
          <a:xfrm>
            <a:off x="467544" y="1556793"/>
            <a:ext cx="7560839" cy="3744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9191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u="sng" dirty="0"/>
              <a:t>Диаграмма </a:t>
            </a:r>
            <a:r>
              <a:rPr lang="ru-RU" b="1" u="sng" dirty="0" err="1"/>
              <a:t>құру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pic>
        <p:nvPicPr>
          <p:cNvPr id="2050" name="Picture 2" descr="C:\Users\Бека\Desktop\3370_html_7ac676ab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95" t="25513" r="23497" b="10626"/>
          <a:stretch/>
        </p:blipFill>
        <p:spPr bwMode="auto">
          <a:xfrm>
            <a:off x="467544" y="1196752"/>
            <a:ext cx="8208912" cy="5661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6277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692696"/>
            <a:ext cx="8496944" cy="5784304"/>
          </a:xfrm>
          <a:ln w="57150">
            <a:solidFill>
              <a:srgbClr val="002060"/>
            </a:solidFill>
            <a:prstDash val="lgDashDot"/>
          </a:ln>
        </p:spPr>
        <p:txBody>
          <a:bodyPr>
            <a:normAutofit fontScale="92500" lnSpcReduction="10000"/>
          </a:bodyPr>
          <a:lstStyle/>
          <a:p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</a:t>
            </a:r>
            <a:r>
              <a:rPr lang="ru-RU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Мысалы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marL="0" indent="0"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sz="2200" dirty="0" err="1"/>
              <a:t>Шаруашылық</a:t>
            </a:r>
            <a:r>
              <a:rPr lang="ru-RU" sz="2200" dirty="0"/>
              <a:t> </a:t>
            </a:r>
            <a:r>
              <a:rPr lang="ru-RU" sz="2200" dirty="0" err="1"/>
              <a:t>есептегі</a:t>
            </a:r>
            <a:r>
              <a:rPr lang="ru-RU" sz="2200" dirty="0"/>
              <a:t> </a:t>
            </a:r>
            <a:r>
              <a:rPr lang="ru-RU" sz="2200" dirty="0" err="1"/>
              <a:t>аурухананың</a:t>
            </a:r>
            <a:r>
              <a:rPr lang="ru-RU" sz="2200" dirty="0"/>
              <a:t> </a:t>
            </a:r>
            <a:r>
              <a:rPr lang="ru-RU" sz="2200" dirty="0" err="1"/>
              <a:t>меңгерушісі</a:t>
            </a:r>
            <a:r>
              <a:rPr lang="ru-RU" sz="2200" dirty="0"/>
              <a:t> </a:t>
            </a:r>
            <a:r>
              <a:rPr lang="ru-RU" sz="2200" dirty="0" err="1"/>
              <a:t>штаттық</a:t>
            </a:r>
            <a:r>
              <a:rPr lang="ru-RU" sz="2200" dirty="0"/>
              <a:t> </a:t>
            </a:r>
            <a:r>
              <a:rPr lang="ru-RU" sz="2200" dirty="0" err="1"/>
              <a:t>кесте</a:t>
            </a:r>
            <a:r>
              <a:rPr lang="ru-RU" sz="2200" dirty="0"/>
              <a:t> </a:t>
            </a:r>
            <a:r>
              <a:rPr lang="ru-RU" sz="2200" dirty="0" err="1"/>
              <a:t>құруы</a:t>
            </a:r>
            <a:r>
              <a:rPr lang="ru-RU" sz="2200" dirty="0"/>
              <a:t> </a:t>
            </a:r>
            <a:r>
              <a:rPr lang="ru-RU" sz="2200" dirty="0" err="1"/>
              <a:t>керек</a:t>
            </a:r>
            <a:r>
              <a:rPr lang="ru-RU" sz="2200" dirty="0"/>
              <a:t>, </a:t>
            </a:r>
            <a:r>
              <a:rPr lang="ru-RU" sz="2200" dirty="0" err="1"/>
              <a:t>яғни</a:t>
            </a:r>
            <a:r>
              <a:rPr lang="ru-RU" sz="2200" dirty="0"/>
              <a:t> </a:t>
            </a:r>
            <a:r>
              <a:rPr lang="ru-RU" sz="2200" dirty="0" err="1"/>
              <a:t>ол</a:t>
            </a:r>
            <a:r>
              <a:rPr lang="ru-RU" sz="2200" dirty="0"/>
              <a:t> </a:t>
            </a:r>
            <a:r>
              <a:rPr lang="ru-RU" sz="2200" dirty="0" err="1"/>
              <a:t>қандай</a:t>
            </a:r>
            <a:r>
              <a:rPr lang="ru-RU" sz="2200" dirty="0"/>
              <a:t> </a:t>
            </a:r>
            <a:r>
              <a:rPr lang="ru-RU" sz="2200" dirty="0" err="1"/>
              <a:t>лауазымдарға</a:t>
            </a:r>
            <a:r>
              <a:rPr lang="ru-RU" sz="2200" dirty="0"/>
              <a:t>, </a:t>
            </a:r>
            <a:r>
              <a:rPr lang="ru-RU" sz="2200" dirty="0" err="1"/>
              <a:t>қанша</a:t>
            </a:r>
            <a:r>
              <a:rPr lang="ru-RU" sz="2200" dirty="0"/>
              <a:t> </a:t>
            </a:r>
            <a:r>
              <a:rPr lang="ru-RU" sz="2200" dirty="0" err="1"/>
              <a:t>жалақымен</a:t>
            </a:r>
            <a:r>
              <a:rPr lang="ru-RU" sz="2200" dirty="0"/>
              <a:t>, </a:t>
            </a:r>
            <a:r>
              <a:rPr lang="ru-RU" sz="2200" dirty="0" err="1"/>
              <a:t>қанша</a:t>
            </a:r>
            <a:r>
              <a:rPr lang="ru-RU" sz="2200" dirty="0"/>
              <a:t> </a:t>
            </a:r>
            <a:r>
              <a:rPr lang="ru-RU" sz="2200" dirty="0" err="1"/>
              <a:t>қызметкер</a:t>
            </a:r>
            <a:r>
              <a:rPr lang="ru-RU" sz="2200" dirty="0"/>
              <a:t> </a:t>
            </a:r>
            <a:r>
              <a:rPr lang="ru-RU" sz="2200" dirty="0" err="1"/>
              <a:t>жұмысқа</a:t>
            </a:r>
            <a:r>
              <a:rPr lang="ru-RU" sz="2200" dirty="0"/>
              <a:t> </a:t>
            </a:r>
            <a:r>
              <a:rPr lang="ru-RU" sz="2200" dirty="0" err="1"/>
              <a:t>алуы</a:t>
            </a:r>
            <a:r>
              <a:rPr lang="ru-RU" sz="2200" dirty="0"/>
              <a:t> </a:t>
            </a:r>
            <a:r>
              <a:rPr lang="ru-RU" sz="2200" dirty="0" err="1"/>
              <a:t>керек</a:t>
            </a:r>
            <a:r>
              <a:rPr lang="ru-RU" sz="2200" dirty="0"/>
              <a:t> </a:t>
            </a:r>
            <a:r>
              <a:rPr lang="ru-RU" sz="2200" dirty="0" err="1"/>
              <a:t>екенін</a:t>
            </a:r>
            <a:r>
              <a:rPr lang="ru-RU" sz="2200" dirty="0"/>
              <a:t> </a:t>
            </a:r>
            <a:r>
              <a:rPr lang="ru-RU" sz="2200" dirty="0" err="1"/>
              <a:t>анықтауы</a:t>
            </a:r>
            <a:r>
              <a:rPr lang="ru-RU" sz="2200" dirty="0"/>
              <a:t> </a:t>
            </a:r>
            <a:r>
              <a:rPr lang="ru-RU" sz="2200" dirty="0" err="1"/>
              <a:t>керек</a:t>
            </a:r>
            <a:r>
              <a:rPr lang="ru-RU" sz="2200" dirty="0"/>
              <a:t>.</a:t>
            </a:r>
          </a:p>
          <a:p>
            <a:r>
              <a:rPr lang="ru-RU" sz="2200" dirty="0" err="1"/>
              <a:t>Жалпы</a:t>
            </a:r>
            <a:r>
              <a:rPr lang="ru-RU" sz="2200" dirty="0"/>
              <a:t> </a:t>
            </a:r>
            <a:r>
              <a:rPr lang="ru-RU" sz="2200" dirty="0" err="1"/>
              <a:t>айлық</a:t>
            </a:r>
            <a:r>
              <a:rPr lang="ru-RU" sz="2200" dirty="0"/>
              <a:t> </a:t>
            </a:r>
            <a:r>
              <a:rPr lang="ru-RU" sz="2200" dirty="0" err="1"/>
              <a:t>жалақы</a:t>
            </a:r>
            <a:r>
              <a:rPr lang="ru-RU" sz="2200" dirty="0"/>
              <a:t> </a:t>
            </a:r>
            <a:r>
              <a:rPr lang="ru-RU" sz="2200" dirty="0" err="1"/>
              <a:t>қоры</a:t>
            </a:r>
            <a:r>
              <a:rPr lang="ru-RU" sz="2200" dirty="0"/>
              <a:t> $ 10000 </a:t>
            </a:r>
            <a:r>
              <a:rPr lang="ru-RU" sz="2200" dirty="0" err="1"/>
              <a:t>құрайды</a:t>
            </a:r>
            <a:r>
              <a:rPr lang="ru-RU" sz="2200" dirty="0"/>
              <a:t>.</a:t>
            </a:r>
          </a:p>
          <a:p>
            <a:r>
              <a:rPr lang="ru-RU" sz="2200" dirty="0"/>
              <a:t>Осы </a:t>
            </a:r>
            <a:r>
              <a:rPr lang="ru-RU" sz="2200" dirty="0" err="1"/>
              <a:t>есепті</a:t>
            </a:r>
            <a:r>
              <a:rPr lang="ru-RU" sz="2200" dirty="0"/>
              <a:t> </a:t>
            </a:r>
            <a:r>
              <a:rPr lang="ru-RU" sz="2200" dirty="0" err="1"/>
              <a:t>шешу</a:t>
            </a:r>
            <a:r>
              <a:rPr lang="ru-RU" sz="2200" dirty="0"/>
              <a:t> </a:t>
            </a:r>
            <a:r>
              <a:rPr lang="ru-RU" sz="2200" dirty="0" err="1"/>
              <a:t>моделін</a:t>
            </a:r>
            <a:r>
              <a:rPr lang="ru-RU" sz="2200" dirty="0"/>
              <a:t> </a:t>
            </a:r>
            <a:r>
              <a:rPr lang="ru-RU" sz="2200" dirty="0" err="1"/>
              <a:t>құрастыру</a:t>
            </a:r>
            <a:r>
              <a:rPr lang="ru-RU" sz="2200" dirty="0"/>
              <a:t> </a:t>
            </a:r>
            <a:r>
              <a:rPr lang="ru-RU" sz="2200" dirty="0" err="1"/>
              <a:t>керек</a:t>
            </a:r>
            <a:r>
              <a:rPr lang="ru-RU" sz="2200" dirty="0"/>
              <a:t>.</a:t>
            </a:r>
          </a:p>
          <a:p>
            <a:r>
              <a:rPr lang="ru-RU" sz="2200" dirty="0" err="1"/>
              <a:t>Бастапқы</a:t>
            </a:r>
            <a:r>
              <a:rPr lang="ru-RU" sz="2200" dirty="0"/>
              <a:t> </a:t>
            </a:r>
            <a:r>
              <a:rPr lang="ru-RU" sz="2200" dirty="0" err="1"/>
              <a:t>берілгендерді</a:t>
            </a:r>
            <a:r>
              <a:rPr lang="ru-RU" sz="2200" dirty="0"/>
              <a:t> </a:t>
            </a:r>
            <a:r>
              <a:rPr lang="ru-RU" sz="2200" dirty="0" err="1"/>
              <a:t>анықтап</a:t>
            </a:r>
            <a:r>
              <a:rPr lang="ru-RU" sz="2200" dirty="0"/>
              <a:t> </a:t>
            </a:r>
            <a:r>
              <a:rPr lang="ru-RU" sz="2200" dirty="0" err="1"/>
              <a:t>алайық</a:t>
            </a:r>
            <a:r>
              <a:rPr lang="ru-RU" sz="2200" dirty="0"/>
              <a:t>. </a:t>
            </a:r>
            <a:r>
              <a:rPr lang="ru-RU" sz="2200" dirty="0" err="1"/>
              <a:t>Аурухана</a:t>
            </a:r>
            <a:r>
              <a:rPr lang="ru-RU" sz="2200" dirty="0"/>
              <a:t> </a:t>
            </a:r>
            <a:r>
              <a:rPr lang="ru-RU" sz="2200" dirty="0" err="1"/>
              <a:t>меңгерушісі</a:t>
            </a:r>
            <a:r>
              <a:rPr lang="ru-RU" sz="2200" dirty="0"/>
              <a:t> </a:t>
            </a:r>
            <a:r>
              <a:rPr lang="ru-RU" sz="2200" dirty="0" err="1"/>
              <a:t>аурухана</a:t>
            </a:r>
            <a:r>
              <a:rPr lang="ru-RU" sz="2200" dirty="0"/>
              <a:t> </a:t>
            </a:r>
            <a:r>
              <a:rPr lang="ru-RU" sz="2200" dirty="0" err="1"/>
              <a:t>жұмысының</a:t>
            </a:r>
            <a:r>
              <a:rPr lang="ru-RU" sz="2200" dirty="0"/>
              <a:t> </a:t>
            </a:r>
            <a:r>
              <a:rPr lang="ru-RU" sz="2200" dirty="0" err="1"/>
              <a:t>дұрыс</a:t>
            </a:r>
            <a:r>
              <a:rPr lang="ru-RU" sz="2200" dirty="0"/>
              <a:t> </a:t>
            </a:r>
            <a:r>
              <a:rPr lang="ru-RU" sz="2200" dirty="0" err="1"/>
              <a:t>жүруіне</a:t>
            </a:r>
            <a:r>
              <a:rPr lang="ru-RU" sz="2200" dirty="0"/>
              <a:t> </a:t>
            </a:r>
            <a:r>
              <a:rPr lang="ru-RU" sz="2200" dirty="0" err="1"/>
              <a:t>қанша</a:t>
            </a:r>
            <a:r>
              <a:rPr lang="ru-RU" sz="2200" dirty="0"/>
              <a:t> </a:t>
            </a:r>
            <a:r>
              <a:rPr lang="ru-RU" sz="2200" dirty="0" err="1"/>
              <a:t>қызметкер</a:t>
            </a:r>
            <a:r>
              <a:rPr lang="ru-RU" sz="2200" dirty="0"/>
              <a:t> </a:t>
            </a:r>
            <a:r>
              <a:rPr lang="ru-RU" sz="2200" dirty="0" err="1"/>
              <a:t>қажет</a:t>
            </a:r>
            <a:r>
              <a:rPr lang="ru-RU" sz="2200" dirty="0"/>
              <a:t> </a:t>
            </a:r>
            <a:r>
              <a:rPr lang="ru-RU" sz="2200" dirty="0" err="1"/>
              <a:t>екенін</a:t>
            </a:r>
            <a:r>
              <a:rPr lang="ru-RU" sz="2200" dirty="0"/>
              <a:t> </a:t>
            </a:r>
            <a:r>
              <a:rPr lang="ru-RU" sz="2200" dirty="0" err="1"/>
              <a:t>біледі</a:t>
            </a:r>
            <a:r>
              <a:rPr lang="ru-RU" sz="2200" dirty="0"/>
              <a:t>:</a:t>
            </a:r>
          </a:p>
          <a:p>
            <a:r>
              <a:rPr lang="ru-RU" sz="2200" dirty="0"/>
              <a:t>5-7 санитар;</a:t>
            </a:r>
          </a:p>
          <a:p>
            <a:r>
              <a:rPr lang="ru-RU" sz="2200" dirty="0"/>
              <a:t>8-10 </a:t>
            </a:r>
            <a:r>
              <a:rPr lang="ru-RU" sz="2200" dirty="0" err="1"/>
              <a:t>мейірбике</a:t>
            </a:r>
            <a:r>
              <a:rPr lang="ru-RU" sz="2200" dirty="0"/>
              <a:t>;</a:t>
            </a:r>
          </a:p>
          <a:p>
            <a:r>
              <a:rPr lang="ru-RU" sz="2200" dirty="0"/>
              <a:t>10-12 врач;</a:t>
            </a:r>
          </a:p>
          <a:p>
            <a:r>
              <a:rPr lang="ru-RU" sz="2200" dirty="0"/>
              <a:t>1 </a:t>
            </a:r>
            <a:r>
              <a:rPr lang="ru-RU" sz="2200" dirty="0" err="1"/>
              <a:t>дәріхана</a:t>
            </a:r>
            <a:r>
              <a:rPr lang="ru-RU" sz="2200" dirty="0"/>
              <a:t> </a:t>
            </a:r>
            <a:r>
              <a:rPr lang="ru-RU" sz="2200" dirty="0" err="1"/>
              <a:t>меңгерушісі</a:t>
            </a:r>
            <a:r>
              <a:rPr lang="ru-RU" sz="2200" dirty="0"/>
              <a:t>;</a:t>
            </a:r>
          </a:p>
          <a:p>
            <a:r>
              <a:rPr lang="ru-RU" sz="2200" dirty="0"/>
              <a:t>1 бас </a:t>
            </a:r>
            <a:r>
              <a:rPr lang="ru-RU" sz="2200" dirty="0" err="1"/>
              <a:t>дәрігер</a:t>
            </a:r>
            <a:r>
              <a:rPr lang="ru-RU" sz="2200" dirty="0"/>
              <a:t>;</a:t>
            </a:r>
          </a:p>
          <a:p>
            <a:r>
              <a:rPr lang="ru-RU" sz="2200" dirty="0"/>
              <a:t>1 </a:t>
            </a:r>
            <a:r>
              <a:rPr lang="ru-RU" sz="2200" dirty="0" err="1"/>
              <a:t>шаруашылық</a:t>
            </a:r>
            <a:r>
              <a:rPr lang="ru-RU" sz="2200" dirty="0"/>
              <a:t> </a:t>
            </a:r>
            <a:r>
              <a:rPr lang="ru-RU" sz="2200" dirty="0" err="1"/>
              <a:t>меңгерушісі</a:t>
            </a:r>
            <a:r>
              <a:rPr lang="ru-RU" sz="2200" dirty="0"/>
              <a:t> (завхоз);</a:t>
            </a:r>
          </a:p>
          <a:p>
            <a:r>
              <a:rPr lang="ru-RU" sz="2200" dirty="0"/>
              <a:t>1 </a:t>
            </a:r>
            <a:r>
              <a:rPr lang="ru-RU" sz="2200" dirty="0" err="1"/>
              <a:t>аурухана</a:t>
            </a:r>
            <a:r>
              <a:rPr lang="ru-RU" sz="2200" dirty="0"/>
              <a:t> </a:t>
            </a:r>
            <a:r>
              <a:rPr lang="ru-RU" sz="2200" dirty="0" err="1"/>
              <a:t>меңгерушісі</a:t>
            </a:r>
            <a:r>
              <a:rPr lang="ru-RU" sz="2200" dirty="0"/>
              <a:t>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9017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856312"/>
          </a:xfrm>
          <a:ln w="76200">
            <a:solidFill>
              <a:srgbClr val="C00000"/>
            </a:solidFill>
            <a:prstDash val="sysDash"/>
          </a:ln>
        </p:spPr>
        <p:txBody>
          <a:bodyPr>
            <a:normAutofit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лауазымдарда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саны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өзгеруі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Мысалы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меңгеруші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санитарларды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табу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қиын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болғандықтан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әрқайсысының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жалақыларын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көбейтіп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санитарлар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азайтуы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Сонымен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меңгеруші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келесі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модельді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қабылдайды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санитардың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жалақысы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алынады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қалғандары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есептелінеді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қаншаға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айтсақ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жалақы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санитар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жалақысынан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алынған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сызықтық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функция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* С+В, 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мұндағы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– санитар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жалақысы;А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–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еңбек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ұжымы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кеңесінің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шешімі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лауазымның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коэффициенттері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6604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Жоспар: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kk-KZ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Кіріспе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k-KZ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 бөлім.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Қауіпті бөлу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Деректерді өндеу және талдау үшін бағдарламалық қамтамасыз ету.</a:t>
            </a:r>
            <a:b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Медициналық биостатистикада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MS Excel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программасын қолдану.</a:t>
            </a:r>
            <a:endPara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k-KZ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Қолданылған әдебиет тізімі.</a:t>
            </a:r>
          </a:p>
        </p:txBody>
      </p:sp>
    </p:spTree>
    <p:extLst>
      <p:ext uri="{BB962C8B-B14F-4D97-AF65-F5344CB8AC3E}">
        <p14:creationId xmlns:p14="http://schemas.microsoft.com/office/powerpoint/2010/main" val="4057040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856312"/>
          </a:xfrm>
          <a:ln w="76200">
            <a:solidFill>
              <a:srgbClr val="00B050"/>
            </a:solidFill>
            <a:prstDash val="sysDot"/>
          </a:ln>
        </p:spPr>
        <p:txBody>
          <a:bodyPr>
            <a:normAutofit fontScale="85000" lnSpcReduction="10000"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Мысалға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кеңес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келесідей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шешім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делік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Мейірбике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санитарға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қарағанда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1,5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А=1,5 В=0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врач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санитардан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А=3 В=0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меңгерушісі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врачқа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қарағанда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30 $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артық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А=3 В=30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дәріхана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меңгерушісі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санитардан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А=2 В=0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завхоз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мейірбикеден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40 $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артық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А=1,5 В=40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дәрігер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санитардан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А=4 В=0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аурухана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меңгерушісі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бас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дәрігерден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20 $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артық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А=4 В=20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лауазымға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теңдеу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құруға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N1*(A1*C+B1)+N2*(A2*C+B2)+.....+N8*(A8*C8+B8)=10000,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мұндағы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N1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санитарлар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саны;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N2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мейірбикелер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саны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с.с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А1...А8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В1...В8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лауазымның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коэффициенттері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теңдеуде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А1...А8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В1...В8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 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N1...N8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белгісіз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Бұндай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теңдеуді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әдістермен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шешуге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болмайтыны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жалғыз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шешімі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Теңдеуді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іріктеп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шешу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73573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4716" y="332656"/>
            <a:ext cx="8687764" cy="6336704"/>
          </a:xfrm>
        </p:spPr>
        <p:txBody>
          <a:bodyPr>
            <a:normAutofit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Алғашқыда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белгісіздерге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қолайлы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мәндерді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қойып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қосындысын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есептейміз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Егер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осы сумма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сіздің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жалақы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қорыңызға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болса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жақсы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Егер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жалақы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қорынан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кетсе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сатирадың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жалақысын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азайтуға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қызметкердің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жұмысынан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т.б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Осындай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істеу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қиын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Бірақ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сізге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электрондық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кесте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көмектеседі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.</a:t>
            </a:r>
          </a:p>
        </p:txBody>
      </p:sp>
      <p:pic>
        <p:nvPicPr>
          <p:cNvPr id="5122" name="Picture 2" descr="C:\Users\Бека\Desktop\3370_html_4ee1f1c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798" y="3356992"/>
            <a:ext cx="8255000" cy="295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8548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533400"/>
            <a:ext cx="7643192" cy="990600"/>
          </a:xfrm>
        </p:spPr>
        <p:txBody>
          <a:bodyPr/>
          <a:lstStyle/>
          <a:p>
            <a:r>
              <a:rPr lang="kk-KZ" dirty="0" smtClean="0"/>
              <a:t>Қолданылған әдебиет тізімі.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1 </a:t>
            </a:r>
            <a:r>
              <a:rPr lang="ru-RU" dirty="0" err="1"/>
              <a:t>А.А.Раманқұлова</a:t>
            </a:r>
            <a:r>
              <a:rPr lang="ru-RU" dirty="0"/>
              <a:t>. </a:t>
            </a:r>
            <a:r>
              <a:rPr lang="ru-RU" dirty="0" err="1"/>
              <a:t>Биологиялық</a:t>
            </a:r>
            <a:r>
              <a:rPr lang="ru-RU" dirty="0"/>
              <a:t> статистика // </a:t>
            </a:r>
            <a:r>
              <a:rPr lang="ru-RU" dirty="0" err="1"/>
              <a:t>Оқу</a:t>
            </a:r>
            <a:r>
              <a:rPr lang="ru-RU" dirty="0"/>
              <a:t> </a:t>
            </a:r>
            <a:r>
              <a:rPr lang="ru-RU" dirty="0" err="1"/>
              <a:t>құралы</a:t>
            </a:r>
            <a:r>
              <a:rPr lang="ru-RU" dirty="0"/>
              <a:t>. –Алматы: 2014. – Б. 54-100.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2 </a:t>
            </a:r>
            <a:r>
              <a:rPr lang="ru-RU" dirty="0" err="1"/>
              <a:t>А.Ш.Аймаханова</a:t>
            </a:r>
            <a:r>
              <a:rPr lang="ru-RU" dirty="0"/>
              <a:t>, </a:t>
            </a:r>
            <a:r>
              <a:rPr lang="ru-RU" dirty="0" err="1"/>
              <a:t>А.А.Раманкулова</a:t>
            </a:r>
            <a:r>
              <a:rPr lang="ru-RU" dirty="0"/>
              <a:t>. Анализ проблем использования методов </a:t>
            </a:r>
            <a:r>
              <a:rPr lang="ru-RU" dirty="0" err="1"/>
              <a:t>биостатистики</a:t>
            </a:r>
            <a:r>
              <a:rPr lang="ru-RU" dirty="0"/>
              <a:t> и некоторых грубых ошибок статистического анализа в клинических исследованиях // Морфология и доказательная медицина. – 2012. - №4. - С. 42-47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dirty="0"/>
              <a:t>3 </a:t>
            </a:r>
            <a:r>
              <a:rPr lang="ru-RU" dirty="0" err="1"/>
              <a:t>Т.А.Ланг</a:t>
            </a:r>
            <a:r>
              <a:rPr lang="ru-RU" dirty="0"/>
              <a:t>. </a:t>
            </a:r>
            <a:r>
              <a:rPr lang="ru-RU" dirty="0" err="1"/>
              <a:t>М.Сесик</a:t>
            </a:r>
            <a:r>
              <a:rPr lang="ru-RU" dirty="0"/>
              <a:t>. Как описывать статистику в медицине // Практическая медицина. – М.:-2014. – С.11-15.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4 </a:t>
            </a:r>
            <a:r>
              <a:rPr lang="ru-RU" dirty="0" err="1"/>
              <a:t>Н.С.Андриуца</a:t>
            </a:r>
            <a:r>
              <a:rPr lang="ru-RU" dirty="0"/>
              <a:t>. Влияние </a:t>
            </a:r>
            <a:r>
              <a:rPr lang="ru-RU" dirty="0" err="1"/>
              <a:t>психоэмоциального</a:t>
            </a:r>
            <a:r>
              <a:rPr lang="ru-RU" dirty="0"/>
              <a:t> стресса на показатели </a:t>
            </a:r>
            <a:r>
              <a:rPr lang="ru-RU" dirty="0" err="1"/>
              <a:t>саморегуляции</a:t>
            </a:r>
            <a:r>
              <a:rPr lang="ru-RU" dirty="0"/>
              <a:t> восприятия информации // </a:t>
            </a:r>
            <a:r>
              <a:rPr lang="ru-RU" dirty="0" err="1"/>
              <a:t>Сеченовский</a:t>
            </a:r>
            <a:r>
              <a:rPr lang="ru-RU" dirty="0"/>
              <a:t> вестник. - 2014. - №4(18). – Б. 48-53.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5 </a:t>
            </a:r>
            <a:r>
              <a:rPr lang="ru-RU" dirty="0" err="1"/>
              <a:t>С.В.Смердин,Ю.А.Цыбульская</a:t>
            </a:r>
            <a:r>
              <a:rPr lang="ru-RU" dirty="0"/>
              <a:t> и др. Поиск персонифицированного подхода в диагностике пациентов с туберкулезным спондилитом // </a:t>
            </a:r>
            <a:r>
              <a:rPr lang="ru-RU" dirty="0" err="1"/>
              <a:t>Сеченовский</a:t>
            </a:r>
            <a:r>
              <a:rPr lang="ru-RU" dirty="0"/>
              <a:t> вестник. - 2014. - №3(17). – Б. 41-47. </a:t>
            </a:r>
          </a:p>
        </p:txBody>
      </p:sp>
    </p:spTree>
    <p:extLst>
      <p:ext uri="{BB962C8B-B14F-4D97-AF65-F5344CB8AC3E}">
        <p14:creationId xmlns:p14="http://schemas.microsoft.com/office/powerpoint/2010/main" val="424809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496272"/>
          </a:xfrm>
          <a:ln w="76200">
            <a:solidFill>
              <a:srgbClr val="7030A0"/>
            </a:solidFill>
            <a:prstDash val="lgDashDot"/>
          </a:ln>
        </p:spPr>
        <p:txBody>
          <a:bodyPr>
            <a:normAutofit/>
          </a:bodyPr>
          <a:lstStyle/>
          <a:p>
            <a:r>
              <a:rPr lang="ru-RU" dirty="0" err="1"/>
              <a:t>Деректерді</a:t>
            </a:r>
            <a:r>
              <a:rPr lang="ru-RU" dirty="0"/>
              <a:t> </a:t>
            </a:r>
            <a:r>
              <a:rPr lang="ru-RU" dirty="0" err="1"/>
              <a:t>талдау</a:t>
            </a:r>
            <a:r>
              <a:rPr lang="ru-RU" dirty="0"/>
              <a:t> </a:t>
            </a:r>
            <a:r>
              <a:rPr lang="ru-RU" dirty="0" err="1"/>
              <a:t>жүйелерін</a:t>
            </a:r>
            <a:r>
              <a:rPr lang="ru-RU" dirty="0"/>
              <a:t> </a:t>
            </a:r>
            <a:r>
              <a:rPr lang="ru-RU" dirty="0" err="1"/>
              <a:t>жобалау</a:t>
            </a:r>
            <a:r>
              <a:rPr lang="ru-RU" dirty="0"/>
              <a:t> </a:t>
            </a:r>
            <a:r>
              <a:rPr lang="ru-RU" dirty="0" err="1"/>
              <a:t>ақпараттық</a:t>
            </a:r>
            <a:r>
              <a:rPr lang="ru-RU" dirty="0"/>
              <a:t> </a:t>
            </a:r>
            <a:r>
              <a:rPr lang="ru-RU" dirty="0" err="1"/>
              <a:t>технологияларды</a:t>
            </a:r>
            <a:r>
              <a:rPr lang="ru-RU" dirty="0"/>
              <a:t> </a:t>
            </a:r>
            <a:r>
              <a:rPr lang="ru-RU" dirty="0" err="1"/>
              <a:t>дамытудың</a:t>
            </a:r>
            <a:r>
              <a:rPr lang="ru-RU" dirty="0"/>
              <a:t> </a:t>
            </a:r>
            <a:r>
              <a:rPr lang="ru-RU" dirty="0" err="1"/>
              <a:t>маңызды</a:t>
            </a:r>
            <a:r>
              <a:rPr lang="ru-RU" dirty="0"/>
              <a:t> </a:t>
            </a:r>
            <a:r>
              <a:rPr lang="ru-RU" dirty="0" err="1"/>
              <a:t>бағыты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табылады</a:t>
            </a:r>
            <a:r>
              <a:rPr lang="ru-RU" dirty="0"/>
              <a:t>. </a:t>
            </a:r>
            <a:r>
              <a:rPr lang="ru-RU" dirty="0" err="1"/>
              <a:t>Соңғы</a:t>
            </a:r>
            <a:r>
              <a:rPr lang="ru-RU" dirty="0"/>
              <a:t> </a:t>
            </a:r>
            <a:r>
              <a:rPr lang="ru-RU" dirty="0" err="1"/>
              <a:t>уақытта</a:t>
            </a:r>
            <a:r>
              <a:rPr lang="ru-RU" dirty="0"/>
              <a:t>, </a:t>
            </a:r>
            <a:r>
              <a:rPr lang="ru-RU" dirty="0" err="1"/>
              <a:t>ұйымдарда</a:t>
            </a:r>
            <a:r>
              <a:rPr lang="ru-RU" dirty="0"/>
              <a:t> </a:t>
            </a:r>
            <a:r>
              <a:rPr lang="ru-RU" dirty="0" err="1"/>
              <a:t>жинақталған</a:t>
            </a:r>
            <a:r>
              <a:rPr lang="ru-RU" dirty="0"/>
              <a:t> </a:t>
            </a:r>
            <a:r>
              <a:rPr lang="ru-RU" dirty="0" err="1"/>
              <a:t>деректер</a:t>
            </a:r>
            <a:r>
              <a:rPr lang="ru-RU" dirty="0"/>
              <a:t> </a:t>
            </a:r>
            <a:r>
              <a:rPr lang="ru-RU" dirty="0" err="1"/>
              <a:t>санының</a:t>
            </a:r>
            <a:r>
              <a:rPr lang="ru-RU" dirty="0"/>
              <a:t> </a:t>
            </a:r>
            <a:r>
              <a:rPr lang="ru-RU" dirty="0" err="1"/>
              <a:t>ұлғаюына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басқару</a:t>
            </a:r>
            <a:r>
              <a:rPr lang="ru-RU" dirty="0"/>
              <a:t> </a:t>
            </a:r>
            <a:r>
              <a:rPr lang="ru-RU" dirty="0" err="1"/>
              <a:t>шешімдерін</a:t>
            </a:r>
            <a:r>
              <a:rPr lang="ru-RU" dirty="0"/>
              <a:t> </a:t>
            </a:r>
            <a:r>
              <a:rPr lang="ru-RU" dirty="0" err="1"/>
              <a:t>қабылдау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, осы </a:t>
            </a:r>
            <a:r>
              <a:rPr lang="ru-RU" dirty="0" err="1"/>
              <a:t>саладағы</a:t>
            </a:r>
            <a:r>
              <a:rPr lang="ru-RU" dirty="0"/>
              <a:t> </a:t>
            </a:r>
            <a:r>
              <a:rPr lang="ru-RU" dirty="0" err="1"/>
              <a:t>қызығушылық</a:t>
            </a:r>
            <a:r>
              <a:rPr lang="ru-RU" dirty="0"/>
              <a:t> </a:t>
            </a:r>
            <a:r>
              <a:rPr lang="ru-RU" dirty="0" err="1"/>
              <a:t>артып</a:t>
            </a:r>
            <a:r>
              <a:rPr lang="ru-RU" dirty="0"/>
              <a:t> </a:t>
            </a:r>
            <a:r>
              <a:rPr lang="ru-RU" dirty="0" err="1"/>
              <a:t>келеді</a:t>
            </a:r>
            <a:r>
              <a:rPr lang="ru-RU" dirty="0"/>
              <a:t>. </a:t>
            </a: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r>
              <a:rPr lang="ru-RU" dirty="0" err="1" smtClean="0"/>
              <a:t>Деректерді</a:t>
            </a:r>
            <a:r>
              <a:rPr lang="ru-RU" dirty="0" smtClean="0"/>
              <a:t> </a:t>
            </a:r>
            <a:r>
              <a:rPr lang="ru-RU" dirty="0" err="1"/>
              <a:t>талдау</a:t>
            </a:r>
            <a:r>
              <a:rPr lang="ru-RU" dirty="0"/>
              <a:t> </a:t>
            </a:r>
            <a:r>
              <a:rPr lang="ru-RU" dirty="0" err="1"/>
              <a:t>жүйелері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мынадай</a:t>
            </a:r>
            <a:r>
              <a:rPr lang="ru-RU" dirty="0"/>
              <a:t> </a:t>
            </a:r>
            <a:r>
              <a:rPr lang="ru-RU" dirty="0" err="1"/>
              <a:t>проблемалар</a:t>
            </a:r>
            <a:r>
              <a:rPr lang="ru-RU" dirty="0"/>
              <a:t> </a:t>
            </a:r>
            <a:r>
              <a:rPr lang="ru-RU" dirty="0" err="1"/>
              <a:t>шешілуі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/>
              <a:t>: </a:t>
            </a:r>
            <a:r>
              <a:rPr lang="ru-RU" dirty="0" err="1"/>
              <a:t>форматтары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жою</a:t>
            </a:r>
            <a:r>
              <a:rPr lang="ru-RU" dirty="0"/>
              <a:t> </a:t>
            </a:r>
            <a:r>
              <a:rPr lang="ru-RU" dirty="0" err="1"/>
              <a:t>қателер</a:t>
            </a:r>
            <a:r>
              <a:rPr lang="ru-RU" dirty="0"/>
              <a:t>, </a:t>
            </a:r>
            <a:r>
              <a:rPr lang="ru-RU" dirty="0" err="1"/>
              <a:t>деректерді</a:t>
            </a:r>
            <a:r>
              <a:rPr lang="ru-RU" dirty="0"/>
              <a:t> </a:t>
            </a:r>
            <a:r>
              <a:rPr lang="ru-RU" dirty="0" err="1"/>
              <a:t>талдаушы</a:t>
            </a:r>
            <a:r>
              <a:rPr lang="ru-RU" dirty="0"/>
              <a:t> </a:t>
            </a:r>
            <a:r>
              <a:rPr lang="ru-RU" dirty="0" err="1"/>
              <a:t>интерактивті</a:t>
            </a:r>
            <a:r>
              <a:rPr lang="ru-RU" dirty="0"/>
              <a:t> </a:t>
            </a:r>
            <a:r>
              <a:rPr lang="ru-RU" dirty="0" err="1"/>
              <a:t>көру</a:t>
            </a:r>
            <a:r>
              <a:rPr lang="ru-RU" dirty="0"/>
              <a:t>, осы </a:t>
            </a:r>
            <a:r>
              <a:rPr lang="ru-RU" dirty="0" err="1"/>
              <a:t>заңдардың</a:t>
            </a:r>
            <a:r>
              <a:rPr lang="ru-RU" dirty="0"/>
              <a:t> </a:t>
            </a:r>
            <a:r>
              <a:rPr lang="ru-RU" dirty="0" err="1"/>
              <a:t>автоматты</a:t>
            </a:r>
            <a:r>
              <a:rPr lang="ru-RU" dirty="0"/>
              <a:t> </a:t>
            </a:r>
            <a:r>
              <a:rPr lang="ru-RU" dirty="0" err="1"/>
              <a:t>өңдіру</a:t>
            </a:r>
            <a:r>
              <a:rPr lang="ru-RU" dirty="0"/>
              <a:t> </a:t>
            </a:r>
            <a:r>
              <a:rPr lang="ru-RU" dirty="0" err="1"/>
              <a:t>келісімге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жерде</a:t>
            </a:r>
            <a:r>
              <a:rPr lang="ru-RU" dirty="0"/>
              <a:t> </a:t>
            </a:r>
            <a:r>
              <a:rPr lang="ru-RU" dirty="0" err="1"/>
              <a:t>деректерді</a:t>
            </a:r>
            <a:r>
              <a:rPr lang="ru-RU" dirty="0"/>
              <a:t> </a:t>
            </a:r>
            <a:r>
              <a:rPr lang="ru-RU" dirty="0" err="1"/>
              <a:t>талдау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барлық</a:t>
            </a:r>
            <a:r>
              <a:rPr lang="ru-RU" dirty="0"/>
              <a:t> </a:t>
            </a:r>
            <a:r>
              <a:rPr lang="ru-RU" dirty="0" err="1"/>
              <a:t>қажетті</a:t>
            </a:r>
            <a:r>
              <a:rPr lang="ru-RU" dirty="0"/>
              <a:t> </a:t>
            </a:r>
            <a:r>
              <a:rPr lang="ru-RU" dirty="0" err="1"/>
              <a:t>мәліметтерді</a:t>
            </a:r>
            <a:r>
              <a:rPr lang="ru-RU" dirty="0"/>
              <a:t> </a:t>
            </a:r>
            <a:r>
              <a:rPr lang="ru-RU" dirty="0" err="1"/>
              <a:t>жинау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598255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33400"/>
            <a:ext cx="9144000" cy="990600"/>
          </a:xfrm>
          <a:solidFill>
            <a:srgbClr val="00B0F0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Операциялық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түсінік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72816"/>
            <a:ext cx="8435280" cy="4704184"/>
          </a:xfrm>
        </p:spPr>
        <p:txBody>
          <a:bodyPr>
            <a:normAutofit lnSpcReduction="10000"/>
          </a:bodyPr>
          <a:lstStyle/>
          <a:p>
            <a:r>
              <a:rPr lang="ru-RU" dirty="0" err="1"/>
              <a:t>Бағдарламаларды</a:t>
            </a:r>
            <a:r>
              <a:rPr lang="ru-RU" dirty="0"/>
              <a:t> </a:t>
            </a:r>
            <a:r>
              <a:rPr lang="ru-RU" dirty="0" err="1"/>
              <a:t>өңдеу</a:t>
            </a:r>
            <a:r>
              <a:rPr lang="ru-RU" dirty="0"/>
              <a:t>, </a:t>
            </a:r>
            <a:r>
              <a:rPr lang="ru-RU" dirty="0" err="1"/>
              <a:t>олардың</a:t>
            </a:r>
            <a:r>
              <a:rPr lang="ru-RU" dirty="0"/>
              <a:t> </a:t>
            </a:r>
            <a:r>
              <a:rPr lang="ru-RU" dirty="0" err="1"/>
              <a:t>таралуы</a:t>
            </a:r>
            <a:r>
              <a:rPr lang="ru-RU" dirty="0"/>
              <a:t> </a:t>
            </a:r>
            <a:r>
              <a:rPr lang="ru-RU" dirty="0" err="1"/>
              <a:t>компьютердің</a:t>
            </a:r>
            <a:r>
              <a:rPr lang="ru-RU" dirty="0"/>
              <a:t> </a:t>
            </a:r>
            <a:r>
              <a:rPr lang="ru-RU" dirty="0" err="1"/>
              <a:t>барлық</a:t>
            </a:r>
            <a:r>
              <a:rPr lang="ru-RU" dirty="0"/>
              <a:t> </a:t>
            </a:r>
            <a:r>
              <a:rPr lang="ru-RU" dirty="0" err="1"/>
              <a:t>құрылғыларының</a:t>
            </a:r>
            <a:r>
              <a:rPr lang="ru-RU" dirty="0"/>
              <a:t> </a:t>
            </a:r>
            <a:r>
              <a:rPr lang="ru-RU" dirty="0" err="1"/>
              <a:t>дұрыс</a:t>
            </a:r>
            <a:r>
              <a:rPr lang="ru-RU" dirty="0"/>
              <a:t> </a:t>
            </a:r>
            <a:r>
              <a:rPr lang="ru-RU" dirty="0" err="1"/>
              <a:t>пайдалануы</a:t>
            </a:r>
            <a:r>
              <a:rPr lang="ru-RU" dirty="0"/>
              <a:t>- </a:t>
            </a:r>
            <a:r>
              <a:rPr lang="ru-RU" dirty="0" err="1"/>
              <a:t>өте</a:t>
            </a:r>
            <a:r>
              <a:rPr lang="ru-RU" dirty="0"/>
              <a:t> </a:t>
            </a:r>
            <a:r>
              <a:rPr lang="ru-RU" dirty="0" err="1"/>
              <a:t>күрделі</a:t>
            </a:r>
            <a:r>
              <a:rPr lang="ru-RU" dirty="0"/>
              <a:t> процесс. </a:t>
            </a:r>
            <a:r>
              <a:rPr lang="ru-RU" dirty="0" err="1"/>
              <a:t>Сондықтан</a:t>
            </a:r>
            <a:r>
              <a:rPr lang="ru-RU" dirty="0"/>
              <a:t> </a:t>
            </a:r>
            <a:r>
              <a:rPr lang="ru-RU" dirty="0" err="1"/>
              <a:t>компьютерлер</a:t>
            </a:r>
            <a:r>
              <a:rPr lang="ru-RU" dirty="0"/>
              <a:t> </a:t>
            </a:r>
            <a:r>
              <a:rPr lang="ru-RU" dirty="0" err="1"/>
              <a:t>операциялық</a:t>
            </a:r>
            <a:r>
              <a:rPr lang="ru-RU" dirty="0"/>
              <a:t> </a:t>
            </a:r>
            <a:r>
              <a:rPr lang="ru-RU" dirty="0" err="1"/>
              <a:t>жүйе</a:t>
            </a:r>
            <a:r>
              <a:rPr lang="ru-RU" dirty="0"/>
              <a:t>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аталатын</a:t>
            </a:r>
            <a:r>
              <a:rPr lang="ru-RU" dirty="0"/>
              <a:t> </a:t>
            </a:r>
            <a:r>
              <a:rPr lang="ru-RU" dirty="0" err="1"/>
              <a:t>бағдарламалық</a:t>
            </a:r>
            <a:r>
              <a:rPr lang="ru-RU" dirty="0"/>
              <a:t> </a:t>
            </a:r>
            <a:r>
              <a:rPr lang="ru-RU" dirty="0" err="1"/>
              <a:t>қамтамасыз</a:t>
            </a:r>
            <a:r>
              <a:rPr lang="ru-RU" dirty="0"/>
              <a:t> </a:t>
            </a:r>
            <a:r>
              <a:rPr lang="ru-RU" dirty="0" err="1"/>
              <a:t>ету</a:t>
            </a:r>
            <a:r>
              <a:rPr lang="ru-RU" dirty="0"/>
              <a:t> </a:t>
            </a:r>
            <a:r>
              <a:rPr lang="ru-RU" dirty="0" err="1"/>
              <a:t>деңгейінде</a:t>
            </a:r>
            <a:r>
              <a:rPr lang="ru-RU" dirty="0"/>
              <a:t> </a:t>
            </a:r>
            <a:r>
              <a:rPr lang="ru-RU" dirty="0" err="1"/>
              <a:t>жабдықталған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endParaRPr lang="ru-RU" dirty="0" smtClean="0"/>
          </a:p>
          <a:p>
            <a:r>
              <a:rPr lang="ru-RU" dirty="0" err="1"/>
              <a:t>Операциялық</a:t>
            </a:r>
            <a:r>
              <a:rPr lang="ru-RU" dirty="0"/>
              <a:t> </a:t>
            </a:r>
            <a:r>
              <a:rPr lang="ru-RU" dirty="0" err="1"/>
              <a:t>жүйелер</a:t>
            </a:r>
            <a:r>
              <a:rPr lang="ru-RU" dirty="0"/>
              <a:t> </a:t>
            </a:r>
            <a:r>
              <a:rPr lang="ru-RU" dirty="0" err="1"/>
              <a:t>жәй</a:t>
            </a:r>
            <a:r>
              <a:rPr lang="ru-RU" dirty="0"/>
              <a:t> интерфейс </a:t>
            </a:r>
            <a:r>
              <a:rPr lang="ru-RU" dirty="0" err="1"/>
              <a:t>пайдаланылған</a:t>
            </a:r>
            <a:r>
              <a:rPr lang="ru-RU" dirty="0"/>
              <a:t> </a:t>
            </a:r>
            <a:r>
              <a:rPr lang="ru-RU" dirty="0" err="1"/>
              <a:t>бағдарламаларды</a:t>
            </a:r>
            <a:r>
              <a:rPr lang="ru-RU" dirty="0"/>
              <a:t> </a:t>
            </a:r>
            <a:r>
              <a:rPr lang="ru-RU" dirty="0" err="1"/>
              <a:t>қамтамсыз</a:t>
            </a:r>
            <a:r>
              <a:rPr lang="ru-RU" dirty="0"/>
              <a:t> </a:t>
            </a:r>
            <a:r>
              <a:rPr lang="ru-RU" dirty="0" err="1"/>
              <a:t>етеді</a:t>
            </a:r>
            <a:r>
              <a:rPr lang="ru-RU" dirty="0"/>
              <a:t>.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барлық</a:t>
            </a:r>
            <a:r>
              <a:rPr lang="ru-RU" dirty="0"/>
              <a:t> </a:t>
            </a:r>
            <a:r>
              <a:rPr lang="ru-RU" dirty="0" err="1"/>
              <a:t>құрылғыларды</a:t>
            </a:r>
            <a:r>
              <a:rPr lang="ru-RU" dirty="0"/>
              <a:t> </a:t>
            </a:r>
            <a:r>
              <a:rPr lang="ru-RU" dirty="0" err="1"/>
              <a:t>басқару</a:t>
            </a:r>
            <a:r>
              <a:rPr lang="ru-RU" dirty="0"/>
              <a:t> </a:t>
            </a:r>
            <a:r>
              <a:rPr lang="ru-RU" dirty="0" err="1"/>
              <a:t>жұмысын</a:t>
            </a:r>
            <a:r>
              <a:rPr lang="ru-RU" dirty="0"/>
              <a:t> </a:t>
            </a:r>
            <a:r>
              <a:rPr lang="ru-RU" dirty="0" err="1"/>
              <a:t>атқарады</a:t>
            </a:r>
            <a:r>
              <a:rPr lang="ru-RU" dirty="0"/>
              <a:t>. </a:t>
            </a:r>
            <a:r>
              <a:rPr lang="ru-RU" dirty="0" err="1"/>
              <a:t>Операциялық</a:t>
            </a:r>
            <a:r>
              <a:rPr lang="ru-RU" dirty="0"/>
              <a:t> </a:t>
            </a:r>
            <a:r>
              <a:rPr lang="ru-RU" dirty="0" err="1"/>
              <a:t>жүйелер</a:t>
            </a:r>
            <a:r>
              <a:rPr lang="ru-RU" dirty="0"/>
              <a:t> </a:t>
            </a:r>
            <a:r>
              <a:rPr lang="ru-RU" dirty="0" err="1"/>
              <a:t>компьютердің</a:t>
            </a:r>
            <a:r>
              <a:rPr lang="ru-RU" dirty="0"/>
              <a:t> </a:t>
            </a:r>
            <a:r>
              <a:rPr lang="ru-RU" dirty="0" err="1"/>
              <a:t>аппаратты</a:t>
            </a:r>
            <a:r>
              <a:rPr lang="ru-RU" dirty="0"/>
              <a:t> </a:t>
            </a:r>
            <a:r>
              <a:rPr lang="ru-RU" dirty="0" err="1"/>
              <a:t>жабдықтарымен</a:t>
            </a:r>
            <a:r>
              <a:rPr lang="ru-RU" dirty="0"/>
              <a:t> </a:t>
            </a:r>
            <a:r>
              <a:rPr lang="ru-RU" dirty="0" err="1"/>
              <a:t>қолданылатындар</a:t>
            </a:r>
            <a:r>
              <a:rPr lang="ru-RU" dirty="0"/>
              <a:t> </a:t>
            </a:r>
            <a:r>
              <a:rPr lang="ru-RU" dirty="0" err="1"/>
              <a:t>арасындағы</a:t>
            </a:r>
            <a:r>
              <a:rPr lang="ru-RU" dirty="0"/>
              <a:t> интерфейс </a:t>
            </a:r>
            <a:r>
              <a:rPr lang="ru-RU" dirty="0" err="1"/>
              <a:t>есебінде</a:t>
            </a:r>
            <a:r>
              <a:rPr lang="ru-RU" dirty="0"/>
              <a:t>  </a:t>
            </a:r>
            <a:r>
              <a:rPr lang="ru-RU" dirty="0" err="1"/>
              <a:t>сипатталуы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47869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2088232"/>
          </a:xfrm>
        </p:spPr>
        <p:txBody>
          <a:bodyPr/>
          <a:lstStyle/>
          <a:p>
            <a:r>
              <a:rPr lang="ru-RU" dirty="0" err="1"/>
              <a:t>Бағдарламалық</a:t>
            </a:r>
            <a:r>
              <a:rPr lang="ru-RU" dirty="0"/>
              <a:t> </a:t>
            </a:r>
            <a:r>
              <a:rPr lang="ru-RU" dirty="0" err="1"/>
              <a:t>қамтамасыз</a:t>
            </a:r>
            <a:r>
              <a:rPr lang="ru-RU" dirty="0"/>
              <a:t> </a:t>
            </a:r>
            <a:r>
              <a:rPr lang="ru-RU" dirty="0" err="1"/>
              <a:t>ету</a:t>
            </a:r>
            <a:r>
              <a:rPr lang="ru-RU" dirty="0"/>
              <a:t> – </a:t>
            </a:r>
            <a:r>
              <a:rPr lang="ru-RU" dirty="0" err="1"/>
              <a:t>ақпараттық</a:t>
            </a:r>
            <a:r>
              <a:rPr lang="ru-RU" dirty="0"/>
              <a:t> </a:t>
            </a:r>
            <a:r>
              <a:rPr lang="ru-RU" dirty="0" err="1"/>
              <a:t>жүйенің</a:t>
            </a:r>
            <a:r>
              <a:rPr lang="ru-RU" dirty="0"/>
              <a:t> </a:t>
            </a:r>
            <a:r>
              <a:rPr lang="ru-RU" dirty="0" err="1"/>
              <a:t>мақсаттары</a:t>
            </a:r>
            <a:r>
              <a:rPr lang="ru-RU" dirty="0"/>
              <a:t> мен </a:t>
            </a:r>
            <a:r>
              <a:rPr lang="ru-RU" dirty="0" err="1"/>
              <a:t>міндеттерін</a:t>
            </a:r>
            <a:r>
              <a:rPr lang="ru-RU" dirty="0"/>
              <a:t> </a:t>
            </a:r>
            <a:r>
              <a:rPr lang="ru-RU" dirty="0" err="1"/>
              <a:t>іске</a:t>
            </a:r>
            <a:r>
              <a:rPr lang="ru-RU" dirty="0"/>
              <a:t> </a:t>
            </a:r>
            <a:r>
              <a:rPr lang="ru-RU" dirty="0" err="1"/>
              <a:t>асыруға</a:t>
            </a:r>
            <a:r>
              <a:rPr lang="ru-RU" dirty="0"/>
              <a:t>, </a:t>
            </a:r>
            <a:r>
              <a:rPr lang="ru-RU" dirty="0" err="1"/>
              <a:t>сондай-ақ</a:t>
            </a:r>
            <a:r>
              <a:rPr lang="ru-RU" dirty="0"/>
              <a:t> </a:t>
            </a:r>
            <a:r>
              <a:rPr lang="ru-RU" dirty="0" err="1"/>
              <a:t>техникалық</a:t>
            </a:r>
            <a:r>
              <a:rPr lang="ru-RU" dirty="0"/>
              <a:t> </a:t>
            </a:r>
            <a:r>
              <a:rPr lang="ru-RU" dirty="0" err="1"/>
              <a:t>құралдар</a:t>
            </a:r>
            <a:r>
              <a:rPr lang="ru-RU" dirty="0"/>
              <a:t> </a:t>
            </a:r>
            <a:r>
              <a:rPr lang="ru-RU" dirty="0" err="1"/>
              <a:t>кешенінің</a:t>
            </a:r>
            <a:r>
              <a:rPr lang="ru-RU" dirty="0"/>
              <a:t> </a:t>
            </a:r>
            <a:r>
              <a:rPr lang="ru-RU" dirty="0" err="1"/>
              <a:t>қалыпты</a:t>
            </a:r>
            <a:r>
              <a:rPr lang="ru-RU" dirty="0"/>
              <a:t> </a:t>
            </a:r>
            <a:r>
              <a:rPr lang="ru-RU" dirty="0" err="1"/>
              <a:t>жұмыс</a:t>
            </a:r>
            <a:r>
              <a:rPr lang="ru-RU" dirty="0"/>
              <a:t> </a:t>
            </a:r>
            <a:r>
              <a:rPr lang="ru-RU" dirty="0" err="1"/>
              <a:t>істеуіне</a:t>
            </a:r>
            <a:r>
              <a:rPr lang="ru-RU" dirty="0"/>
              <a:t> </a:t>
            </a:r>
            <a:r>
              <a:rPr lang="ru-RU" dirty="0" err="1"/>
              <a:t>арналған</a:t>
            </a:r>
            <a:r>
              <a:rPr lang="ru-RU" dirty="0"/>
              <a:t> </a:t>
            </a:r>
            <a:r>
              <a:rPr lang="ru-RU" dirty="0" err="1"/>
              <a:t>алгоритмдер</a:t>
            </a:r>
            <a:r>
              <a:rPr lang="ru-RU" dirty="0"/>
              <a:t> мен </a:t>
            </a:r>
            <a:r>
              <a:rPr lang="ru-RU" dirty="0" err="1"/>
              <a:t>бағдарламалардың</a:t>
            </a:r>
            <a:r>
              <a:rPr lang="ru-RU" dirty="0"/>
              <a:t> </a:t>
            </a:r>
            <a:r>
              <a:rPr lang="ru-RU" dirty="0" err="1"/>
              <a:t>жиынтығын</a:t>
            </a:r>
            <a:r>
              <a:rPr lang="ru-RU" dirty="0"/>
              <a:t>. 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987824" y="2564904"/>
            <a:ext cx="2952328" cy="1296144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solidFill>
                  <a:schemeClr val="tx1"/>
                </a:solidFill>
              </a:rPr>
              <a:t>Бағдарламалық қамтамасыз ету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1520" y="4509120"/>
            <a:ext cx="2880320" cy="864096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chemeClr val="tx1"/>
                </a:solidFill>
              </a:rPr>
              <a:t>Жүйелі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987824" y="5575742"/>
            <a:ext cx="3240360" cy="864096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chemeClr val="tx1"/>
                </a:solidFill>
              </a:rPr>
              <a:t>Қолданбалы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652120" y="4509120"/>
            <a:ext cx="2592288" cy="864096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chemeClr val="tx1"/>
                </a:solidFill>
              </a:rPr>
              <a:t>Әзірленім аспаптары</a:t>
            </a:r>
            <a:endParaRPr lang="ru-RU" b="1" dirty="0">
              <a:solidFill>
                <a:schemeClr val="tx1"/>
              </a:solidFill>
            </a:endParaRPr>
          </a:p>
        </p:txBody>
      </p:sp>
      <p:cxnSp>
        <p:nvCxnSpPr>
          <p:cNvPr id="9" name="Прямая со стрелкой 8"/>
          <p:cNvCxnSpPr>
            <a:stCxn id="4" idx="2"/>
          </p:cNvCxnSpPr>
          <p:nvPr/>
        </p:nvCxnSpPr>
        <p:spPr>
          <a:xfrm>
            <a:off x="4463988" y="3861048"/>
            <a:ext cx="0" cy="129614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>
            <a:stCxn id="4" idx="2"/>
          </p:cNvCxnSpPr>
          <p:nvPr/>
        </p:nvCxnSpPr>
        <p:spPr>
          <a:xfrm flipH="1">
            <a:off x="3131840" y="3861048"/>
            <a:ext cx="1332148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stCxn id="4" idx="2"/>
          </p:cNvCxnSpPr>
          <p:nvPr/>
        </p:nvCxnSpPr>
        <p:spPr>
          <a:xfrm>
            <a:off x="4463988" y="3861048"/>
            <a:ext cx="1332148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7622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1582341"/>
            <a:ext cx="813690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Жүйелі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бағдарламалық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қамтамасыз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етудің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бағдарламалардың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істеу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операциялық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жүйесін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жасау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компьютер мен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есептеу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желісінің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сенімді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тиімді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жұмысын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қамтамасыз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ету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компьютер мен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есептеу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желісі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аппаратурасының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диагностикасы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алдын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алуын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өткізу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қосалқы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технологиялық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процестерді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орындау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көшірме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мұрағаттау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бағдарламалар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деректер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базаларының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файлдарын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қалпына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келтіру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т.б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161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980728"/>
            <a:ext cx="8229600" cy="990600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Бағдарламалық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қамтамасыз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етуді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әзірлеу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аспабы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2492896"/>
            <a:ext cx="8229600" cy="4876800"/>
          </a:xfrm>
        </p:spPr>
        <p:txBody>
          <a:bodyPr/>
          <a:lstStyle/>
          <a:p>
            <a:r>
              <a:rPr lang="ru-RU" dirty="0" err="1" smtClean="0"/>
              <a:t>Бағдарламалау</a:t>
            </a:r>
            <a:r>
              <a:rPr lang="ru-RU" dirty="0" smtClean="0"/>
              <a:t> </a:t>
            </a:r>
            <a:r>
              <a:rPr lang="ru-RU" dirty="0" err="1"/>
              <a:t>технологиясын</a:t>
            </a:r>
            <a:r>
              <a:rPr lang="ru-RU" dirty="0"/>
              <a:t> </a:t>
            </a:r>
            <a:r>
              <a:rPr lang="ru-RU" dirty="0" err="1"/>
              <a:t>қолдаудың</a:t>
            </a:r>
            <a:r>
              <a:rPr lang="ru-RU" dirty="0"/>
              <a:t> </a:t>
            </a:r>
            <a:r>
              <a:rPr lang="ru-RU" dirty="0" err="1"/>
              <a:t>бағдарламалық</a:t>
            </a:r>
            <a:r>
              <a:rPr lang="ru-RU" dirty="0"/>
              <a:t> </a:t>
            </a:r>
            <a:r>
              <a:rPr lang="ru-RU" dirty="0" err="1"/>
              <a:t>өнімдері</a:t>
            </a:r>
            <a:r>
              <a:rPr lang="ru-RU" dirty="0"/>
              <a:t>.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құрамына</a:t>
            </a:r>
            <a:r>
              <a:rPr lang="ru-RU" dirty="0"/>
              <a:t> </a:t>
            </a:r>
            <a:r>
              <a:rPr lang="ru-RU" dirty="0" err="1"/>
              <a:t>әзірлеудің</a:t>
            </a:r>
            <a:r>
              <a:rPr lang="ru-RU" dirty="0"/>
              <a:t> </a:t>
            </a:r>
            <a:r>
              <a:rPr lang="ru-RU" dirty="0" err="1"/>
              <a:t>аспапты</a:t>
            </a:r>
            <a:r>
              <a:rPr lang="ru-RU" dirty="0"/>
              <a:t> </a:t>
            </a:r>
            <a:r>
              <a:rPr lang="ru-RU" dirty="0" err="1"/>
              <a:t>құралы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табылатын</a:t>
            </a:r>
            <a:r>
              <a:rPr lang="ru-RU" dirty="0"/>
              <a:t> </a:t>
            </a:r>
            <a:r>
              <a:rPr lang="ru-RU" dirty="0" err="1"/>
              <a:t>мамандандырылған</a:t>
            </a:r>
            <a:r>
              <a:rPr lang="ru-RU" dirty="0"/>
              <a:t> </a:t>
            </a:r>
            <a:r>
              <a:rPr lang="ru-RU" dirty="0" err="1"/>
              <a:t>бағдарламалық</a:t>
            </a:r>
            <a:r>
              <a:rPr lang="ru-RU" dirty="0"/>
              <a:t> </a:t>
            </a:r>
            <a:r>
              <a:rPr lang="ru-RU" dirty="0" err="1"/>
              <a:t>қамтамасыз</a:t>
            </a:r>
            <a:r>
              <a:rPr lang="ru-RU" dirty="0"/>
              <a:t> </a:t>
            </a:r>
            <a:r>
              <a:rPr lang="ru-RU" dirty="0" err="1"/>
              <a:t>ету</a:t>
            </a:r>
            <a:r>
              <a:rPr lang="ru-RU" dirty="0"/>
              <a:t> </a:t>
            </a:r>
            <a:r>
              <a:rPr lang="ru-RU" dirty="0" err="1"/>
              <a:t>енеді</a:t>
            </a:r>
            <a:r>
              <a:rPr lang="ru-RU" dirty="0"/>
              <a:t>. Осы </a:t>
            </a:r>
            <a:r>
              <a:rPr lang="ru-RU" dirty="0" err="1"/>
              <a:t>сыныптағы</a:t>
            </a:r>
            <a:r>
              <a:rPr lang="ru-RU" dirty="0"/>
              <a:t> </a:t>
            </a:r>
            <a:r>
              <a:rPr lang="ru-RU" dirty="0" err="1"/>
              <a:t>бағдарламалық</a:t>
            </a:r>
            <a:r>
              <a:rPr lang="ru-RU" dirty="0"/>
              <a:t> </a:t>
            </a:r>
            <a:r>
              <a:rPr lang="ru-RU" dirty="0" err="1"/>
              <a:t>қамтамасыз</a:t>
            </a:r>
            <a:r>
              <a:rPr lang="ru-RU" dirty="0"/>
              <a:t> </a:t>
            </a:r>
            <a:r>
              <a:rPr lang="ru-RU" dirty="0" err="1"/>
              <a:t>ету</a:t>
            </a:r>
            <a:r>
              <a:rPr lang="ru-RU" dirty="0"/>
              <a:t> </a:t>
            </a:r>
            <a:r>
              <a:rPr lang="ru-RU" dirty="0" err="1"/>
              <a:t>жасалатын</a:t>
            </a:r>
            <a:r>
              <a:rPr lang="ru-RU" dirty="0"/>
              <a:t> </a:t>
            </a:r>
            <a:r>
              <a:rPr lang="ru-RU" dirty="0" err="1"/>
              <a:t>бағдарламаларды</a:t>
            </a:r>
            <a:r>
              <a:rPr lang="ru-RU" dirty="0"/>
              <a:t> </a:t>
            </a:r>
            <a:r>
              <a:rPr lang="ru-RU" dirty="0" err="1"/>
              <a:t>жобалау</a:t>
            </a:r>
            <a:r>
              <a:rPr lang="ru-RU" dirty="0"/>
              <a:t>, </a:t>
            </a:r>
            <a:r>
              <a:rPr lang="ru-RU" dirty="0" err="1"/>
              <a:t>бағдарламалау</a:t>
            </a:r>
            <a:r>
              <a:rPr lang="ru-RU" dirty="0"/>
              <a:t>, </a:t>
            </a:r>
            <a:r>
              <a:rPr lang="ru-RU" dirty="0" err="1"/>
              <a:t>дұрыстау</a:t>
            </a:r>
            <a:r>
              <a:rPr lang="ru-RU" dirty="0"/>
              <a:t> мен </a:t>
            </a:r>
            <a:r>
              <a:rPr lang="ru-RU" dirty="0" err="1"/>
              <a:t>тестілеу</a:t>
            </a:r>
            <a:r>
              <a:rPr lang="ru-RU" dirty="0"/>
              <a:t> </a:t>
            </a:r>
            <a:r>
              <a:rPr lang="ru-RU" dirty="0" err="1"/>
              <a:t>процесінің</a:t>
            </a:r>
            <a:r>
              <a:rPr lang="ru-RU" dirty="0"/>
              <a:t> </a:t>
            </a:r>
            <a:r>
              <a:rPr lang="ru-RU" dirty="0" err="1"/>
              <a:t>барлық</a:t>
            </a:r>
            <a:r>
              <a:rPr lang="ru-RU" dirty="0"/>
              <a:t> </a:t>
            </a:r>
            <a:r>
              <a:rPr lang="ru-RU" dirty="0" err="1"/>
              <a:t>технологиялық</a:t>
            </a:r>
            <a:r>
              <a:rPr lang="ru-RU" dirty="0"/>
              <a:t> </a:t>
            </a:r>
            <a:r>
              <a:rPr lang="ru-RU" dirty="0" err="1"/>
              <a:t>кезеңдерін</a:t>
            </a:r>
            <a:r>
              <a:rPr lang="ru-RU" dirty="0"/>
              <a:t> </a:t>
            </a:r>
            <a:r>
              <a:rPr lang="ru-RU" dirty="0" err="1"/>
              <a:t>қолдайды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636651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kk-K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Медициналық биостатистикада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MS Excel </a:t>
            </a:r>
            <a:r>
              <a:rPr lang="kk-K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программасын қолдану.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altLang="ru-RU" dirty="0" err="1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Кестелік</a:t>
            </a:r>
            <a:r>
              <a:rPr lang="en-GB" altLang="ru-RU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 </a:t>
            </a:r>
            <a:r>
              <a:rPr lang="en-GB" altLang="ru-RU" dirty="0" err="1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кұрылымды</a:t>
            </a:r>
            <a:r>
              <a:rPr lang="en-GB" altLang="ru-RU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 </a:t>
            </a:r>
            <a:r>
              <a:rPr lang="en-GB" altLang="ru-RU" dirty="0" err="1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құжаттармен</a:t>
            </a:r>
            <a:r>
              <a:rPr lang="en-GB" altLang="ru-RU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 </a:t>
            </a:r>
            <a:r>
              <a:rPr lang="en-GB" altLang="ru-RU" dirty="0" err="1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жұмыс</a:t>
            </a:r>
            <a:r>
              <a:rPr lang="en-GB" altLang="ru-RU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 </a:t>
            </a:r>
            <a:r>
              <a:rPr lang="en-GB" altLang="ru-RU" dirty="0" err="1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істеуге</a:t>
            </a:r>
            <a:r>
              <a:rPr lang="en-GB" altLang="ru-RU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 </a:t>
            </a:r>
            <a:r>
              <a:rPr lang="en-GB" altLang="ru-RU" dirty="0" err="1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арналған</a:t>
            </a:r>
            <a:r>
              <a:rPr lang="en-GB" altLang="ru-RU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 </a:t>
            </a:r>
            <a:r>
              <a:rPr lang="en-GB" altLang="ru-RU" dirty="0" err="1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кең</a:t>
            </a:r>
            <a:r>
              <a:rPr lang="en-GB" altLang="ru-RU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 </a:t>
            </a:r>
            <a:r>
              <a:rPr lang="en-GB" altLang="ru-RU" dirty="0" err="1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тараған</a:t>
            </a:r>
            <a:r>
              <a:rPr lang="en-GB" altLang="ru-RU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 </a:t>
            </a:r>
            <a:r>
              <a:rPr lang="en-GB" altLang="ru-RU" dirty="0" err="1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кұралдардың</a:t>
            </a:r>
            <a:r>
              <a:rPr lang="en-GB" altLang="ru-RU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 </a:t>
            </a:r>
            <a:r>
              <a:rPr lang="en-GB" altLang="ru-RU" dirty="0" err="1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бірі</a:t>
            </a:r>
            <a:r>
              <a:rPr lang="en-GB" altLang="ru-RU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 </a:t>
            </a:r>
            <a:r>
              <a:rPr lang="en-GB" altLang="ru-RU" dirty="0" err="1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Місcrosoft</a:t>
            </a:r>
            <a:r>
              <a:rPr lang="en-GB" altLang="ru-RU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 </a:t>
            </a:r>
            <a:r>
              <a:rPr lang="en-GB" altLang="ru-RU" dirty="0" err="1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Ехсеl</a:t>
            </a:r>
            <a:r>
              <a:rPr lang="en-GB" altLang="ru-RU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 </a:t>
            </a:r>
            <a:r>
              <a:rPr lang="en-GB" altLang="ru-RU" dirty="0" err="1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болып</a:t>
            </a:r>
            <a:r>
              <a:rPr lang="en-GB" altLang="ru-RU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 </a:t>
            </a:r>
            <a:r>
              <a:rPr lang="en-GB" altLang="ru-RU" dirty="0" err="1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табылады</a:t>
            </a:r>
            <a:r>
              <a:rPr lang="en-GB" altLang="ru-RU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. </a:t>
            </a:r>
            <a:r>
              <a:rPr lang="en-GB" altLang="ru-RU" dirty="0" err="1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Ол</a:t>
            </a:r>
            <a:r>
              <a:rPr lang="en-GB" altLang="ru-RU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 </a:t>
            </a:r>
            <a:r>
              <a:rPr lang="en-GB" altLang="ru-RU" dirty="0" err="1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сандық</a:t>
            </a:r>
            <a:r>
              <a:rPr lang="en-GB" altLang="ru-RU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 </a:t>
            </a:r>
            <a:r>
              <a:rPr lang="en-GB" altLang="ru-RU" dirty="0" err="1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мәліметтермен</a:t>
            </a:r>
            <a:r>
              <a:rPr lang="en-GB" altLang="ru-RU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 </a:t>
            </a:r>
            <a:r>
              <a:rPr lang="en-GB" altLang="ru-RU" dirty="0" err="1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жұмыс</a:t>
            </a:r>
            <a:r>
              <a:rPr lang="en-GB" altLang="ru-RU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 </a:t>
            </a:r>
            <a:r>
              <a:rPr lang="en-GB" altLang="ru-RU" dirty="0" err="1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істеуге</a:t>
            </a:r>
            <a:r>
              <a:rPr lang="en-GB" altLang="ru-RU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 </a:t>
            </a:r>
            <a:r>
              <a:rPr lang="en-GB" altLang="ru-RU" dirty="0" err="1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негізделген</a:t>
            </a:r>
            <a:r>
              <a:rPr lang="en-GB" altLang="ru-RU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. </a:t>
            </a:r>
            <a:endParaRPr lang="kk-KZ" altLang="ru-RU" dirty="0" smtClean="0">
              <a:solidFill>
                <a:srgbClr val="00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KZ Times New Roman" pitchFamily="18" charset="0"/>
              <a:ea typeface="MS Gothic" pitchFamily="49" charset="-128"/>
            </a:endParaRPr>
          </a:p>
          <a:p>
            <a:r>
              <a:rPr lang="en-GB" altLang="ru-RU" dirty="0" err="1" smtClean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Ехсеl</a:t>
            </a:r>
            <a:r>
              <a:rPr lang="en-GB" altLang="ru-RU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 </a:t>
            </a:r>
            <a:r>
              <a:rPr lang="en-GB" altLang="ru-RU" dirty="0" err="1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көптеген</a:t>
            </a:r>
            <a:r>
              <a:rPr lang="en-GB" altLang="ru-RU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 </a:t>
            </a:r>
            <a:r>
              <a:rPr lang="en-GB" altLang="ru-RU" dirty="0" err="1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математикалық</a:t>
            </a:r>
            <a:r>
              <a:rPr lang="en-GB" altLang="ru-RU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 </a:t>
            </a:r>
            <a:r>
              <a:rPr lang="en-GB" altLang="ru-RU" dirty="0" err="1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амалдарды</a:t>
            </a:r>
            <a:r>
              <a:rPr lang="en-GB" altLang="ru-RU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, </a:t>
            </a:r>
            <a:r>
              <a:rPr lang="en-GB" altLang="ru-RU" dirty="0" err="1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күрделі</a:t>
            </a:r>
            <a:r>
              <a:rPr lang="en-GB" altLang="ru-RU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 </a:t>
            </a:r>
            <a:r>
              <a:rPr lang="en-GB" altLang="ru-RU" dirty="0" err="1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есептеулерді</a:t>
            </a:r>
            <a:r>
              <a:rPr lang="en-GB" altLang="ru-RU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 </a:t>
            </a:r>
            <a:r>
              <a:rPr lang="en-GB" altLang="ru-RU" dirty="0" err="1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жеңілдету</a:t>
            </a:r>
            <a:r>
              <a:rPr lang="en-GB" altLang="ru-RU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 </a:t>
            </a:r>
            <a:r>
              <a:rPr lang="en-GB" altLang="ru-RU" dirty="0" err="1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үшін</a:t>
            </a:r>
            <a:r>
              <a:rPr lang="en-GB" altLang="ru-RU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 </a:t>
            </a:r>
            <a:r>
              <a:rPr lang="en-GB" altLang="ru-RU" dirty="0" err="1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пайдалануға</a:t>
            </a:r>
            <a:r>
              <a:rPr lang="en-GB" altLang="ru-RU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 </a:t>
            </a:r>
            <a:r>
              <a:rPr lang="en-GB" altLang="ru-RU" dirty="0" err="1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болады</a:t>
            </a:r>
            <a:r>
              <a:rPr lang="en-GB" altLang="ru-RU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. </a:t>
            </a:r>
            <a:r>
              <a:rPr lang="kk-KZ" altLang="ru-RU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/>
            </a:r>
            <a:br>
              <a:rPr lang="kk-KZ" altLang="ru-RU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</a:br>
            <a:r>
              <a:rPr lang="en-GB" altLang="ru-RU" dirty="0" err="1" smtClean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Ол</a:t>
            </a:r>
            <a:r>
              <a:rPr lang="en-GB" altLang="ru-RU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 </a:t>
            </a:r>
            <a:r>
              <a:rPr lang="en-GB" altLang="ru-RU" dirty="0" err="1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кестедегі</a:t>
            </a:r>
            <a:r>
              <a:rPr lang="en-GB" altLang="ru-RU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 </a:t>
            </a:r>
            <a:r>
              <a:rPr lang="en-GB" altLang="ru-RU" dirty="0" err="1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мәліметтердің</a:t>
            </a:r>
            <a:r>
              <a:rPr lang="en-GB" altLang="ru-RU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 </a:t>
            </a:r>
            <a:r>
              <a:rPr lang="en-GB" altLang="ru-RU" dirty="0" err="1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негізінде</a:t>
            </a:r>
            <a:r>
              <a:rPr lang="en-GB" altLang="ru-RU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 </a:t>
            </a:r>
            <a:r>
              <a:rPr lang="en-GB" altLang="ru-RU" dirty="0" err="1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түрлі-түсті</a:t>
            </a:r>
            <a:r>
              <a:rPr lang="en-GB" altLang="ru-RU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 </a:t>
            </a:r>
            <a:r>
              <a:rPr lang="en-GB" altLang="ru-RU" dirty="0" err="1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диаграммалар</a:t>
            </a:r>
            <a:r>
              <a:rPr lang="en-GB" altLang="ru-RU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 </a:t>
            </a:r>
            <a:r>
              <a:rPr lang="en-GB" altLang="ru-RU" dirty="0" err="1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түрғызып</a:t>
            </a:r>
            <a:r>
              <a:rPr lang="en-GB" altLang="ru-RU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, </a:t>
            </a:r>
            <a:r>
              <a:rPr lang="en-GB" altLang="ru-RU" dirty="0" err="1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мәліметтер</a:t>
            </a:r>
            <a:r>
              <a:rPr lang="en-GB" altLang="ru-RU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 </a:t>
            </a:r>
            <a:r>
              <a:rPr lang="en-GB" altLang="ru-RU" dirty="0" err="1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базасын</a:t>
            </a:r>
            <a:r>
              <a:rPr lang="en-GB" altLang="ru-RU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 </a:t>
            </a:r>
            <a:r>
              <a:rPr lang="en-GB" altLang="ru-RU" dirty="0" err="1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даярлап</a:t>
            </a:r>
            <a:r>
              <a:rPr lang="en-GB" altLang="ru-RU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, </a:t>
            </a:r>
            <a:r>
              <a:rPr lang="en-GB" altLang="ru-RU" dirty="0" err="1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олармен</a:t>
            </a:r>
            <a:r>
              <a:rPr lang="en-GB" altLang="ru-RU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 </a:t>
            </a:r>
            <a:r>
              <a:rPr lang="en-GB" altLang="ru-RU" dirty="0" err="1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жұмыс</a:t>
            </a:r>
            <a:r>
              <a:rPr lang="en-GB" altLang="ru-RU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  </a:t>
            </a:r>
            <a:r>
              <a:rPr lang="en-GB" altLang="ru-RU" dirty="0" err="1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істеуді</a:t>
            </a:r>
            <a:r>
              <a:rPr lang="en-GB" altLang="ru-RU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, </a:t>
            </a:r>
            <a:r>
              <a:rPr lang="en-GB" altLang="ru-RU" dirty="0" err="1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сандык</a:t>
            </a:r>
            <a:r>
              <a:rPr lang="en-GB" altLang="ru-RU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 </a:t>
            </a:r>
            <a:r>
              <a:rPr lang="en-GB" altLang="ru-RU" dirty="0" err="1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тәжірибелер</a:t>
            </a:r>
            <a:r>
              <a:rPr lang="en-GB" altLang="ru-RU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 </a:t>
            </a:r>
            <a:r>
              <a:rPr lang="en-GB" altLang="ru-RU" dirty="0" err="1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жүргізуді</a:t>
            </a:r>
            <a:r>
              <a:rPr lang="en-GB" altLang="ru-RU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 </a:t>
            </a:r>
            <a:r>
              <a:rPr lang="en-GB" altLang="ru-RU" dirty="0" err="1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қамтамасыз</a:t>
            </a:r>
            <a:r>
              <a:rPr lang="en-GB" altLang="ru-RU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 </a:t>
            </a:r>
            <a:r>
              <a:rPr lang="en-GB" altLang="ru-RU" dirty="0" err="1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ете</a:t>
            </a:r>
            <a:r>
              <a:rPr lang="en-GB" altLang="ru-RU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 </a:t>
            </a:r>
            <a:r>
              <a:rPr lang="en-GB" altLang="ru-RU" dirty="0" err="1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алады</a:t>
            </a:r>
            <a:r>
              <a:rPr lang="en-GB" altLang="ru-RU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.</a:t>
            </a:r>
            <a:endParaRPr lang="kk-KZ" altLang="ru-RU" dirty="0" smtClean="0">
              <a:solidFill>
                <a:srgbClr val="00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KZ Times New Roman" pitchFamily="18" charset="0"/>
              <a:ea typeface="MS Gothic" pitchFamily="49" charset="-128"/>
            </a:endParaRPr>
          </a:p>
          <a:p>
            <a:r>
              <a:rPr lang="en-GB" altLang="ru-RU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 </a:t>
            </a:r>
            <a:r>
              <a:rPr lang="en-GB" altLang="ru-RU" dirty="0" err="1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Ехсеl</a:t>
            </a:r>
            <a:r>
              <a:rPr lang="en-GB" altLang="ru-RU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 </a:t>
            </a:r>
            <a:r>
              <a:rPr lang="en-GB" altLang="ru-RU" dirty="0" err="1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мүмкіндігінің</a:t>
            </a:r>
            <a:r>
              <a:rPr lang="en-GB" altLang="ru-RU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 </a:t>
            </a:r>
            <a:r>
              <a:rPr lang="en-GB" altLang="ru-RU" dirty="0" err="1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көпжақтылығы</a:t>
            </a:r>
            <a:r>
              <a:rPr lang="en-GB" altLang="ru-RU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 </a:t>
            </a:r>
            <a:r>
              <a:rPr lang="en-GB" altLang="ru-RU" dirty="0" err="1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тек</a:t>
            </a:r>
            <a:r>
              <a:rPr lang="en-GB" altLang="ru-RU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 </a:t>
            </a:r>
            <a:r>
              <a:rPr lang="en-GB" altLang="ru-RU" dirty="0" err="1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экономика</a:t>
            </a:r>
            <a:r>
              <a:rPr lang="en-GB" altLang="ru-RU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 </a:t>
            </a:r>
            <a:r>
              <a:rPr lang="en-GB" altLang="ru-RU" dirty="0" err="1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саласында</a:t>
            </a:r>
            <a:r>
              <a:rPr lang="en-GB" altLang="ru-RU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 </a:t>
            </a:r>
            <a:r>
              <a:rPr lang="en-GB" altLang="ru-RU" dirty="0" err="1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ғана</a:t>
            </a:r>
            <a:r>
              <a:rPr lang="en-GB" altLang="ru-RU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 </a:t>
            </a:r>
            <a:r>
              <a:rPr lang="en-GB" altLang="ru-RU" dirty="0" err="1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емес</a:t>
            </a:r>
            <a:r>
              <a:rPr lang="en-GB" altLang="ru-RU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, </a:t>
            </a:r>
            <a:r>
              <a:rPr lang="en-GB" altLang="ru-RU" dirty="0" err="1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ғылыми</a:t>
            </a:r>
            <a:r>
              <a:rPr lang="en-GB" altLang="ru-RU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 </a:t>
            </a:r>
            <a:r>
              <a:rPr lang="en-GB" altLang="ru-RU" dirty="0" err="1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зерттеу</a:t>
            </a:r>
            <a:r>
              <a:rPr lang="en-GB" altLang="ru-RU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, </a:t>
            </a:r>
            <a:r>
              <a:rPr lang="en-GB" altLang="ru-RU" dirty="0" err="1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әкімшілік</a:t>
            </a:r>
            <a:r>
              <a:rPr lang="en-GB" altLang="ru-RU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 </a:t>
            </a:r>
            <a:r>
              <a:rPr lang="en-GB" altLang="ru-RU" dirty="0" err="1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жұмыстарында</a:t>
            </a:r>
            <a:r>
              <a:rPr lang="en-GB" altLang="ru-RU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 </a:t>
            </a:r>
            <a:r>
              <a:rPr lang="en-GB" altLang="ru-RU" dirty="0" err="1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да</a:t>
            </a:r>
            <a:r>
              <a:rPr lang="en-GB" altLang="ru-RU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 </a:t>
            </a:r>
            <a:r>
              <a:rPr lang="en-GB" altLang="ru-RU" dirty="0" err="1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кеңінен</a:t>
            </a:r>
            <a:r>
              <a:rPr lang="en-GB" altLang="ru-RU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 </a:t>
            </a:r>
            <a:r>
              <a:rPr lang="en-GB" altLang="ru-RU" dirty="0" err="1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қолдануынан</a:t>
            </a:r>
            <a:r>
              <a:rPr lang="en-GB" altLang="ru-RU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 </a:t>
            </a:r>
            <a:r>
              <a:rPr lang="en-GB" altLang="ru-RU" dirty="0" err="1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көрінеді</a:t>
            </a:r>
            <a:r>
              <a:rPr lang="en-GB" altLang="ru-RU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Times New Roman" pitchFamily="18" charset="0"/>
                <a:ea typeface="MS Gothic" pitchFamily="49" charset="-128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5247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29" t="15715" r="15321" b="11821"/>
          <a:stretch/>
        </p:blipFill>
        <p:spPr bwMode="auto">
          <a:xfrm>
            <a:off x="0" y="404664"/>
            <a:ext cx="8964488" cy="6120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9938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сность">
  <a:themeElements>
    <a:clrScheme name="Ясность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Ясност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153</TotalTime>
  <Words>784</Words>
  <Application>Microsoft Office PowerPoint</Application>
  <PresentationFormat>Экран (4:3)</PresentationFormat>
  <Paragraphs>75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30" baseType="lpstr">
      <vt:lpstr>MS Gothic</vt:lpstr>
      <vt:lpstr>Arial</vt:lpstr>
      <vt:lpstr>KZ Times New Roman</vt:lpstr>
      <vt:lpstr>Times New Roman</vt:lpstr>
      <vt:lpstr>TimesKaZ</vt:lpstr>
      <vt:lpstr>Verdana</vt:lpstr>
      <vt:lpstr>Wingdings</vt:lpstr>
      <vt:lpstr>Ясность</vt:lpstr>
      <vt:lpstr>Қауіпті бөлу. Деректерді өндеу және талдау үшін бағдарламалық қамтамасыз ету. Медициналық биостатистикада MS Excel программасын қолдану.</vt:lpstr>
      <vt:lpstr>Жоспар:</vt:lpstr>
      <vt:lpstr>Презентация PowerPoint</vt:lpstr>
      <vt:lpstr>Операциялық жүйе туралы жалпы түсінік. </vt:lpstr>
      <vt:lpstr>Презентация PowerPoint</vt:lpstr>
      <vt:lpstr>Презентация PowerPoint</vt:lpstr>
      <vt:lpstr>Бағдарламалық қамтамасыз етуді әзірлеу аспабы</vt:lpstr>
      <vt:lpstr>Медициналық биостатистикада MS Excel программасын қолдану.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Мәліметтерді енгізу</vt:lpstr>
      <vt:lpstr>Формулаларды енгізу. Формулаларды қолдану</vt:lpstr>
      <vt:lpstr>                   Формула жолы    </vt:lpstr>
      <vt:lpstr>Диаграмма құру </vt:lpstr>
      <vt:lpstr>Презентация PowerPoint</vt:lpstr>
      <vt:lpstr>Презентация PowerPoint</vt:lpstr>
      <vt:lpstr>Презентация PowerPoint</vt:lpstr>
      <vt:lpstr>Презентация PowerPoint</vt:lpstr>
      <vt:lpstr>Қолданылған әдебиет тізімі.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Бека</dc:creator>
  <cp:lastModifiedBy>Уалиева Алия</cp:lastModifiedBy>
  <cp:revision>16</cp:revision>
  <dcterms:created xsi:type="dcterms:W3CDTF">2018-09-15T13:23:11Z</dcterms:created>
  <dcterms:modified xsi:type="dcterms:W3CDTF">2020-01-15T07:17:34Z</dcterms:modified>
</cp:coreProperties>
</file>